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87" r:id="rId6"/>
  </p:sldMasterIdLst>
  <p:notesMasterIdLst>
    <p:notesMasterId r:id="rId32"/>
  </p:notesMasterIdLst>
  <p:handoutMasterIdLst>
    <p:handoutMasterId r:id="rId33"/>
  </p:handoutMasterIdLst>
  <p:sldIdLst>
    <p:sldId id="1595" r:id="rId7"/>
    <p:sldId id="2076136817" r:id="rId8"/>
    <p:sldId id="2076136818" r:id="rId9"/>
    <p:sldId id="2076136856" r:id="rId10"/>
    <p:sldId id="2076136853" r:id="rId11"/>
    <p:sldId id="2076136854" r:id="rId12"/>
    <p:sldId id="2076136857" r:id="rId13"/>
    <p:sldId id="2076136855" r:id="rId14"/>
    <p:sldId id="2076136858" r:id="rId15"/>
    <p:sldId id="2076136859" r:id="rId16"/>
    <p:sldId id="2076136860" r:id="rId17"/>
    <p:sldId id="2076136861" r:id="rId18"/>
    <p:sldId id="2076136862" r:id="rId19"/>
    <p:sldId id="2076136863" r:id="rId20"/>
    <p:sldId id="2076136864" r:id="rId21"/>
    <p:sldId id="2076136865" r:id="rId22"/>
    <p:sldId id="2076136866" r:id="rId23"/>
    <p:sldId id="2076136867" r:id="rId24"/>
    <p:sldId id="2076136830" r:id="rId25"/>
    <p:sldId id="2076136868" r:id="rId26"/>
    <p:sldId id="2076136869" r:id="rId27"/>
    <p:sldId id="2076136870" r:id="rId28"/>
    <p:sldId id="2076136871" r:id="rId29"/>
    <p:sldId id="1627" r:id="rId30"/>
    <p:sldId id="2076136852" r:id="rId3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076136817"/>
            <p14:sldId id="2076136818"/>
            <p14:sldId id="2076136856"/>
            <p14:sldId id="2076136853"/>
            <p14:sldId id="2076136854"/>
            <p14:sldId id="2076136857"/>
            <p14:sldId id="2076136855"/>
            <p14:sldId id="2076136858"/>
            <p14:sldId id="2076136859"/>
            <p14:sldId id="2076136860"/>
            <p14:sldId id="2076136861"/>
            <p14:sldId id="2076136862"/>
            <p14:sldId id="2076136863"/>
            <p14:sldId id="2076136864"/>
            <p14:sldId id="2076136865"/>
            <p14:sldId id="2076136866"/>
            <p14:sldId id="2076136867"/>
            <p14:sldId id="2076136830"/>
            <p14:sldId id="2076136868"/>
            <p14:sldId id="2076136869"/>
            <p14:sldId id="2076136870"/>
            <p14:sldId id="2076136871"/>
            <p14:sldId id="1627"/>
            <p14:sldId id="207613685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E"/>
    <a:srgbClr val="2F2F2F"/>
    <a:srgbClr val="E6E6E6"/>
    <a:srgbClr val="FFFFFF"/>
    <a:srgbClr val="A6A6A6"/>
    <a:srgbClr val="00BCF2"/>
    <a:srgbClr val="787878"/>
    <a:srgbClr val="595959"/>
    <a:srgbClr val="7F7F7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63" autoAdjust="0"/>
    <p:restoredTop sz="95220" autoAdjust="0"/>
  </p:normalViewPr>
  <p:slideViewPr>
    <p:cSldViewPr snapToGrid="0">
      <p:cViewPr varScale="1">
        <p:scale>
          <a:sx n="77" d="100"/>
          <a:sy n="77" d="100"/>
        </p:scale>
        <p:origin x="811" y="5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commentAuthors" Target="commentAuthor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8/2/2021 12:55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8/2/2021 12:54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8/2/2021 12:54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8/2/2021 12:54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275169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8/2/2021 12:54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153128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8/2/2021 12:54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038079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8/2/2021 12:54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4185161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8/2/2021 12:57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849244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8/2/2021 12:57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161420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8/2/2021 1:48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6368765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1.bin"/><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name="Acrobat Document" r:id="rId2" imgW="2476500" imgH="666750" progId="AcroExch.Document.DC">
                  <p:embed/>
                </p:oleObj>
              </mc:Choice>
              <mc:Fallback>
                <p:oleObj name="Acrobat Document" r:id="rId2"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3"/>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3 Pillars">
    <p:spTree>
      <p:nvGrpSpPr>
        <p:cNvPr id="1" name=""/>
        <p:cNvGrpSpPr/>
        <p:nvPr/>
      </p:nvGrpSpPr>
      <p:grpSpPr>
        <a:xfrm>
          <a:off x="0" y="0"/>
          <a:ext cx="0" cy="0"/>
          <a:chOff x="0" y="0"/>
          <a:chExt cx="0" cy="0"/>
        </a:xfrm>
      </p:grpSpPr>
      <p:sp>
        <p:nvSpPr>
          <p:cNvPr id="21" name="Content Placeholder 2"/>
          <p:cNvSpPr>
            <a:spLocks noGrp="1"/>
          </p:cNvSpPr>
          <p:nvPr>
            <p:ph idx="22" hasCustomPrompt="1"/>
          </p:nvPr>
        </p:nvSpPr>
        <p:spPr>
          <a:xfrm>
            <a:off x="8454583" y="2628704"/>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17" name="Content Placeholder 2"/>
          <p:cNvSpPr>
            <a:spLocks noGrp="1"/>
          </p:cNvSpPr>
          <p:nvPr>
            <p:ph idx="18" hasCustomPrompt="1"/>
          </p:nvPr>
        </p:nvSpPr>
        <p:spPr>
          <a:xfrm>
            <a:off x="409214" y="2628705"/>
            <a:ext cx="3544395" cy="947375"/>
          </a:xfrm>
        </p:spPr>
        <p:txBody>
          <a:bodyPr lIns="146304" rIns="146304"/>
          <a:lstStyle>
            <a:lvl1pPr marL="0" indent="0" algn="ctr" defTabSz="932597" rtl="0" eaLnBrk="1" latinLnBrk="0" hangingPunct="1">
              <a:buNone/>
              <a:defRPr lang="en-US" sz="5507"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44">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36"/>
            </a:lvl3pPr>
            <a:lvl4pPr algn="ctr">
              <a:defRPr sz="1836">
                <a:latin typeface="+mn-lt"/>
              </a:defRPr>
            </a:lvl4pPr>
            <a:lvl5pPr algn="ctr">
              <a:defRPr sz="1632">
                <a:latin typeface="+mn-lt"/>
              </a:defRPr>
            </a:lvl5pPr>
          </a:lstStyle>
          <a:p>
            <a:pPr lvl="0"/>
            <a:r>
              <a:rPr lang="en-US" dirty="0"/>
              <a:t>#</a:t>
            </a:r>
          </a:p>
        </p:txBody>
      </p:sp>
      <p:sp>
        <p:nvSpPr>
          <p:cNvPr id="3" name="Content Placeholder 2"/>
          <p:cNvSpPr>
            <a:spLocks noGrp="1"/>
          </p:cNvSpPr>
          <p:nvPr>
            <p:ph idx="1"/>
          </p:nvPr>
        </p:nvSpPr>
        <p:spPr>
          <a:xfrm>
            <a:off x="409214" y="3563225"/>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642398" y="3449394"/>
            <a:ext cx="3078028"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Rectangle 13"/>
          <p:cNvSpPr/>
          <p:nvPr userDrawn="1"/>
        </p:nvSpPr>
        <p:spPr>
          <a:xfrm>
            <a:off x="4621715"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userDrawn="1"/>
        </p:nvSpPr>
        <p:spPr>
          <a:xfrm>
            <a:off x="8641129"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Text Placeholder 7"/>
          <p:cNvSpPr>
            <a:spLocks noGrp="1"/>
          </p:cNvSpPr>
          <p:nvPr>
            <p:ph type="body" sz="quarter" idx="13" hasCustomPrompt="1"/>
          </p:nvPr>
        </p:nvSpPr>
        <p:spPr>
          <a:xfrm>
            <a:off x="0" y="479725"/>
            <a:ext cx="12436475" cy="649454"/>
          </a:xfrm>
        </p:spPr>
        <p:txBody>
          <a:bodyPr/>
          <a:lstStyle>
            <a:lvl1pPr marL="0" indent="0" algn="ctr" defTabSz="932597" rtl="0" eaLnBrk="1" latinLnBrk="0" hangingPunct="1">
              <a:lnSpc>
                <a:spcPct val="90000"/>
              </a:lnSpc>
              <a:spcBef>
                <a:spcPts val="1020"/>
              </a:spcBef>
              <a:buFont typeface="Arial" panose="020B0604020202020204" pitchFamily="34" charset="0"/>
              <a:buNone/>
              <a:defRPr lang="en-US" sz="3264" b="0" kern="1200" dirty="0">
                <a:solidFill>
                  <a:schemeClr val="tx1"/>
                </a:solidFill>
                <a:latin typeface="+mj-lt"/>
                <a:ea typeface="+mn-ea"/>
                <a:cs typeface="Segoe UI Semilight" panose="020B0402040204020203" pitchFamily="34" charset="0"/>
              </a:defRPr>
            </a:lvl1pPr>
          </a:lstStyle>
          <a:p>
            <a:pPr marL="0" lvl="0" indent="0" algn="ctr" defTabSz="932597" rtl="0" eaLnBrk="1" latinLnBrk="0" hangingPunct="1">
              <a:lnSpc>
                <a:spcPct val="90000"/>
              </a:lnSpc>
              <a:spcBef>
                <a:spcPts val="1020"/>
              </a:spcBef>
              <a:buFont typeface="Arial" panose="020B0604020202020204" pitchFamily="34" charset="0"/>
              <a:buNone/>
            </a:pPr>
            <a:r>
              <a:rPr lang="en-US" dirty="0"/>
              <a:t>Click to edit master title style</a:t>
            </a:r>
          </a:p>
        </p:txBody>
      </p:sp>
      <p:sp>
        <p:nvSpPr>
          <p:cNvPr id="20" name="Content Placeholder 2"/>
          <p:cNvSpPr>
            <a:spLocks noGrp="1"/>
          </p:cNvSpPr>
          <p:nvPr>
            <p:ph idx="21" hasCustomPrompt="1"/>
          </p:nvPr>
        </p:nvSpPr>
        <p:spPr>
          <a:xfrm>
            <a:off x="4431898" y="2628705"/>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4" name="Content Placeholder 2">
            <a:extLst>
              <a:ext uri="{FF2B5EF4-FFF2-40B4-BE49-F238E27FC236}">
                <a16:creationId xmlns:a16="http://schemas.microsoft.com/office/drawing/2014/main" id="{B2337D69-CD7F-4098-AC19-405A8092AC75}"/>
              </a:ext>
            </a:extLst>
          </p:cNvPr>
          <p:cNvSpPr>
            <a:spLocks noGrp="1"/>
          </p:cNvSpPr>
          <p:nvPr>
            <p:ph idx="25"/>
          </p:nvPr>
        </p:nvSpPr>
        <p:spPr>
          <a:xfrm>
            <a:off x="4431898" y="3563224"/>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78331A1A-555C-4ED6-9821-A871C182E5A3}"/>
              </a:ext>
            </a:extLst>
          </p:cNvPr>
          <p:cNvSpPr>
            <a:spLocks noGrp="1"/>
          </p:cNvSpPr>
          <p:nvPr>
            <p:ph idx="26"/>
          </p:nvPr>
        </p:nvSpPr>
        <p:spPr>
          <a:xfrm>
            <a:off x="8454583" y="3568768"/>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622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14:bounceEnd="32000">
                                          <p:cBhvr additive="base">
                                            <p:cTn id="25"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14:bounceEnd="32000">
                                          <p:cBhvr additive="base">
                                            <p:cTn id="39"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750" fill="hold"/>
                                            <p:tgtEl>
                                              <p:spTgt spid="20"/>
                                            </p:tgtEl>
                                            <p:attrNameLst>
                                              <p:attrName>ppt_x</p:attrName>
                                            </p:attrNameLst>
                                          </p:cBhvr>
                                          <p:tavLst>
                                            <p:tav tm="0">
                                              <p:val>
                                                <p:strVal val="#ppt_x"/>
                                              </p:val>
                                            </p:tav>
                                            <p:tav tm="100000">
                                              <p:val>
                                                <p:strVal val="#ppt_x"/>
                                              </p:val>
                                            </p:tav>
                                          </p:tavLst>
                                        </p:anim>
                                        <p:anim calcmode="lin" valueType="num">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ppt_x"/>
                                              </p:val>
                                            </p:tav>
                                            <p:tav tm="100000">
                                              <p:val>
                                                <p:strVal val="#ppt_x"/>
                                              </p:val>
                                            </p:tav>
                                          </p:tavLst>
                                        </p:anim>
                                        <p:anim calcmode="lin" valueType="num">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396046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86C2-808F-4E8B-B355-F5873DF9048E}"/>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8DCCEDBD-DA8B-4E50-9C70-0F5BC991B22B}"/>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C08639-C2A2-4A3F-9183-69E216E8DE03}"/>
              </a:ext>
            </a:extLst>
          </p:cNvPr>
          <p:cNvSpPr>
            <a:spLocks noGrp="1"/>
          </p:cNvSpPr>
          <p:nvPr>
            <p:ph type="dt" sz="half" idx="10"/>
          </p:nvPr>
        </p:nvSpPr>
        <p:spPr/>
        <p:txBody>
          <a:bodyPr/>
          <a:lstStyle/>
          <a:p>
            <a:fld id="{F70D635B-365E-4B72-BC12-CD19A0D1B0E5}" type="datetimeFigureOut">
              <a:rPr lang="en-GB" smtClean="0"/>
              <a:t>02/08/2021</a:t>
            </a:fld>
            <a:endParaRPr lang="en-GB"/>
          </a:p>
        </p:txBody>
      </p:sp>
      <p:sp>
        <p:nvSpPr>
          <p:cNvPr id="5" name="Footer Placeholder 4">
            <a:extLst>
              <a:ext uri="{FF2B5EF4-FFF2-40B4-BE49-F238E27FC236}">
                <a16:creationId xmlns:a16="http://schemas.microsoft.com/office/drawing/2014/main" id="{2C346EE5-39C4-4591-A18A-EC96FF77B18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446189-0F03-4C97-89E8-28AC01BB3ECD}"/>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20987007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6B6F-C9CB-40A7-AAEA-F79AC60FA4A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914C-A1BA-455F-B834-96E7D291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EABC02-54BF-42E3-865D-42FF3186BAEE}"/>
              </a:ext>
            </a:extLst>
          </p:cNvPr>
          <p:cNvSpPr>
            <a:spLocks noGrp="1"/>
          </p:cNvSpPr>
          <p:nvPr>
            <p:ph type="dt" sz="half" idx="10"/>
          </p:nvPr>
        </p:nvSpPr>
        <p:spPr/>
        <p:txBody>
          <a:bodyPr/>
          <a:lstStyle/>
          <a:p>
            <a:fld id="{F70D635B-365E-4B72-BC12-CD19A0D1B0E5}" type="datetimeFigureOut">
              <a:rPr lang="en-GB" smtClean="0"/>
              <a:t>02/08/2021</a:t>
            </a:fld>
            <a:endParaRPr lang="en-GB"/>
          </a:p>
        </p:txBody>
      </p:sp>
      <p:sp>
        <p:nvSpPr>
          <p:cNvPr id="5" name="Footer Placeholder 4">
            <a:extLst>
              <a:ext uri="{FF2B5EF4-FFF2-40B4-BE49-F238E27FC236}">
                <a16:creationId xmlns:a16="http://schemas.microsoft.com/office/drawing/2014/main" id="{DD3C343C-EE55-45E1-98B8-6C3EB4B4DF2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BC8FE7-2AB1-419A-B054-C1A7CBEE7A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1989540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66BF-C31E-4A9F-972E-8D9D94201364}"/>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B6B45A-41A4-4350-8DC6-BB3D6A64DC61}"/>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AA90D-F841-4113-BB27-DCC90529C062}"/>
              </a:ext>
            </a:extLst>
          </p:cNvPr>
          <p:cNvSpPr>
            <a:spLocks noGrp="1"/>
          </p:cNvSpPr>
          <p:nvPr>
            <p:ph type="dt" sz="half" idx="10"/>
          </p:nvPr>
        </p:nvSpPr>
        <p:spPr/>
        <p:txBody>
          <a:bodyPr/>
          <a:lstStyle/>
          <a:p>
            <a:fld id="{F70D635B-365E-4B72-BC12-CD19A0D1B0E5}" type="datetimeFigureOut">
              <a:rPr lang="en-GB" smtClean="0"/>
              <a:t>02/08/2021</a:t>
            </a:fld>
            <a:endParaRPr lang="en-GB"/>
          </a:p>
        </p:txBody>
      </p:sp>
      <p:sp>
        <p:nvSpPr>
          <p:cNvPr id="5" name="Footer Placeholder 4">
            <a:extLst>
              <a:ext uri="{FF2B5EF4-FFF2-40B4-BE49-F238E27FC236}">
                <a16:creationId xmlns:a16="http://schemas.microsoft.com/office/drawing/2014/main" id="{BDAE6462-2161-4273-AF5A-A0AA7EC0B8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4F9D1A-4F10-464F-9017-1131727A2AD7}"/>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033765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590-C6CB-47D6-850D-73AF17E6943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FB3E65C-0653-4B12-A30C-09642AAAA31A}"/>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531314-E4F1-4C39-B188-C0AB7A8DF546}"/>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02F392-3208-41C9-A976-04AD499AC3AA}"/>
              </a:ext>
            </a:extLst>
          </p:cNvPr>
          <p:cNvSpPr>
            <a:spLocks noGrp="1"/>
          </p:cNvSpPr>
          <p:nvPr>
            <p:ph type="dt" sz="half" idx="10"/>
          </p:nvPr>
        </p:nvSpPr>
        <p:spPr/>
        <p:txBody>
          <a:bodyPr/>
          <a:lstStyle/>
          <a:p>
            <a:fld id="{F70D635B-365E-4B72-BC12-CD19A0D1B0E5}" type="datetimeFigureOut">
              <a:rPr lang="en-GB" smtClean="0"/>
              <a:t>02/08/2021</a:t>
            </a:fld>
            <a:endParaRPr lang="en-GB"/>
          </a:p>
        </p:txBody>
      </p:sp>
      <p:sp>
        <p:nvSpPr>
          <p:cNvPr id="6" name="Footer Placeholder 5">
            <a:extLst>
              <a:ext uri="{FF2B5EF4-FFF2-40B4-BE49-F238E27FC236}">
                <a16:creationId xmlns:a16="http://schemas.microsoft.com/office/drawing/2014/main" id="{26A32AA5-0BA5-4610-AB21-DA05D1927D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258359C-34B4-47D8-88A0-5CCF9573BBAE}"/>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7021697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2B18-506E-4AE7-88E6-FF1316FBE830}"/>
              </a:ext>
            </a:extLst>
          </p:cNvPr>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EEC2A4-05CB-47C7-AA85-36AC9D0DE26B}"/>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0CB9FE4-8B33-4819-8D3B-AD817B4FC4A8}"/>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97A4F2-2E03-4A51-B99F-0D8A1403E6A9}"/>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DC4C0AD7-8E94-4FCC-A079-21DC5CD0C131}"/>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E53F1B-43EB-42AD-9F64-BCD5EBF8ADF3}"/>
              </a:ext>
            </a:extLst>
          </p:cNvPr>
          <p:cNvSpPr>
            <a:spLocks noGrp="1"/>
          </p:cNvSpPr>
          <p:nvPr>
            <p:ph type="dt" sz="half" idx="10"/>
          </p:nvPr>
        </p:nvSpPr>
        <p:spPr/>
        <p:txBody>
          <a:bodyPr/>
          <a:lstStyle/>
          <a:p>
            <a:fld id="{F70D635B-365E-4B72-BC12-CD19A0D1B0E5}" type="datetimeFigureOut">
              <a:rPr lang="en-GB" smtClean="0"/>
              <a:t>02/08/2021</a:t>
            </a:fld>
            <a:endParaRPr lang="en-GB"/>
          </a:p>
        </p:txBody>
      </p:sp>
      <p:sp>
        <p:nvSpPr>
          <p:cNvPr id="8" name="Footer Placeholder 7">
            <a:extLst>
              <a:ext uri="{FF2B5EF4-FFF2-40B4-BE49-F238E27FC236}">
                <a16:creationId xmlns:a16="http://schemas.microsoft.com/office/drawing/2014/main" id="{92732F73-E6F8-41F5-BFAB-FE899AACB07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0687821-1319-40E4-BD45-A605F8ED202C}"/>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5308303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9EBC-E927-41C9-9295-39AC2A64FB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167D969-5303-487B-AB7C-915834495284}"/>
              </a:ext>
            </a:extLst>
          </p:cNvPr>
          <p:cNvSpPr>
            <a:spLocks noGrp="1"/>
          </p:cNvSpPr>
          <p:nvPr>
            <p:ph type="dt" sz="half" idx="10"/>
          </p:nvPr>
        </p:nvSpPr>
        <p:spPr/>
        <p:txBody>
          <a:bodyPr/>
          <a:lstStyle/>
          <a:p>
            <a:fld id="{F70D635B-365E-4B72-BC12-CD19A0D1B0E5}" type="datetimeFigureOut">
              <a:rPr lang="en-GB" smtClean="0"/>
              <a:t>02/08/2021</a:t>
            </a:fld>
            <a:endParaRPr lang="en-GB"/>
          </a:p>
        </p:txBody>
      </p:sp>
      <p:sp>
        <p:nvSpPr>
          <p:cNvPr id="4" name="Footer Placeholder 3">
            <a:extLst>
              <a:ext uri="{FF2B5EF4-FFF2-40B4-BE49-F238E27FC236}">
                <a16:creationId xmlns:a16="http://schemas.microsoft.com/office/drawing/2014/main" id="{A57FFE07-9DEC-44F6-8055-DB8D6B685FC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1551E2C-63D4-445E-B122-B1BDA4AB0B51}"/>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4783094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19371088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759-CC56-47A7-AD89-44C6F405998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80B2F23-65E6-4C8A-A622-6B41F6245086}"/>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DD6015-9B7D-410A-A0A6-4615E5E23F9D}"/>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2A86576-57F8-4ABD-AE87-39ADC4DE12D2}"/>
              </a:ext>
            </a:extLst>
          </p:cNvPr>
          <p:cNvSpPr>
            <a:spLocks noGrp="1"/>
          </p:cNvSpPr>
          <p:nvPr>
            <p:ph type="dt" sz="half" idx="10"/>
          </p:nvPr>
        </p:nvSpPr>
        <p:spPr/>
        <p:txBody>
          <a:bodyPr/>
          <a:lstStyle/>
          <a:p>
            <a:fld id="{F70D635B-365E-4B72-BC12-CD19A0D1B0E5}" type="datetimeFigureOut">
              <a:rPr lang="en-GB" smtClean="0"/>
              <a:t>02/08/2021</a:t>
            </a:fld>
            <a:endParaRPr lang="en-GB"/>
          </a:p>
        </p:txBody>
      </p:sp>
      <p:sp>
        <p:nvSpPr>
          <p:cNvPr id="6" name="Footer Placeholder 5">
            <a:extLst>
              <a:ext uri="{FF2B5EF4-FFF2-40B4-BE49-F238E27FC236}">
                <a16:creationId xmlns:a16="http://schemas.microsoft.com/office/drawing/2014/main" id="{8C8812ED-890F-4A97-BAA9-F4C5BE0BA72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BCF50DB-76AB-4AB5-A9C9-5E4D057C0D1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4603408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8A30-5F3C-45B1-BC1A-F20F76500E19}"/>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BCCD03-85D1-4245-A531-32AD2094D19D}"/>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a:extLst>
              <a:ext uri="{FF2B5EF4-FFF2-40B4-BE49-F238E27FC236}">
                <a16:creationId xmlns:a16="http://schemas.microsoft.com/office/drawing/2014/main" id="{23803DD1-263D-4B44-9858-98017DBDA763}"/>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FDF4DA0-4546-4334-9563-D8E0E7CA4C62}"/>
              </a:ext>
            </a:extLst>
          </p:cNvPr>
          <p:cNvSpPr>
            <a:spLocks noGrp="1"/>
          </p:cNvSpPr>
          <p:nvPr>
            <p:ph type="dt" sz="half" idx="10"/>
          </p:nvPr>
        </p:nvSpPr>
        <p:spPr/>
        <p:txBody>
          <a:bodyPr/>
          <a:lstStyle/>
          <a:p>
            <a:fld id="{F70D635B-365E-4B72-BC12-CD19A0D1B0E5}" type="datetimeFigureOut">
              <a:rPr lang="en-GB" smtClean="0"/>
              <a:t>02/08/2021</a:t>
            </a:fld>
            <a:endParaRPr lang="en-GB"/>
          </a:p>
        </p:txBody>
      </p:sp>
      <p:sp>
        <p:nvSpPr>
          <p:cNvPr id="6" name="Footer Placeholder 5">
            <a:extLst>
              <a:ext uri="{FF2B5EF4-FFF2-40B4-BE49-F238E27FC236}">
                <a16:creationId xmlns:a16="http://schemas.microsoft.com/office/drawing/2014/main" id="{0EAC9B38-CB23-44B9-BC16-83E05ECD16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6FC12EA-906F-45B1-B5FF-C701DAA775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1186962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CDE-23B2-4B5D-B6D6-A4AD886905E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E0396A-B919-4B08-973F-BE80E9100F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1B969-A8FF-4983-A82F-01F88D30CCD8}"/>
              </a:ext>
            </a:extLst>
          </p:cNvPr>
          <p:cNvSpPr>
            <a:spLocks noGrp="1"/>
          </p:cNvSpPr>
          <p:nvPr>
            <p:ph type="dt" sz="half" idx="10"/>
          </p:nvPr>
        </p:nvSpPr>
        <p:spPr/>
        <p:txBody>
          <a:bodyPr/>
          <a:lstStyle/>
          <a:p>
            <a:fld id="{F70D635B-365E-4B72-BC12-CD19A0D1B0E5}" type="datetimeFigureOut">
              <a:rPr lang="en-GB" smtClean="0"/>
              <a:t>02/08/2021</a:t>
            </a:fld>
            <a:endParaRPr lang="en-GB"/>
          </a:p>
        </p:txBody>
      </p:sp>
      <p:sp>
        <p:nvSpPr>
          <p:cNvPr id="5" name="Footer Placeholder 4">
            <a:extLst>
              <a:ext uri="{FF2B5EF4-FFF2-40B4-BE49-F238E27FC236}">
                <a16:creationId xmlns:a16="http://schemas.microsoft.com/office/drawing/2014/main" id="{B151C534-0382-40BA-AFAE-6DF6F095E07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F54C29-453A-4099-8EA7-B93E2D214592}"/>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336918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9EAFF-B830-4D4E-BAAB-D02469A08B53}"/>
              </a:ext>
            </a:extLst>
          </p:cNvPr>
          <p:cNvSpPr>
            <a:spLocks noGrp="1"/>
          </p:cNvSpPr>
          <p:nvPr>
            <p:ph type="title" orient="vert"/>
          </p:nvPr>
        </p:nvSpPr>
        <p:spPr>
          <a:xfrm>
            <a:off x="8899852" y="372394"/>
            <a:ext cx="2681615" cy="5927537"/>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E36B9-9BBE-454A-8F9B-602D50DE61B5}"/>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077864-6E97-424F-B6AA-E01582111929}"/>
              </a:ext>
            </a:extLst>
          </p:cNvPr>
          <p:cNvSpPr>
            <a:spLocks noGrp="1"/>
          </p:cNvSpPr>
          <p:nvPr>
            <p:ph type="dt" sz="half" idx="10"/>
          </p:nvPr>
        </p:nvSpPr>
        <p:spPr/>
        <p:txBody>
          <a:bodyPr/>
          <a:lstStyle/>
          <a:p>
            <a:fld id="{F70D635B-365E-4B72-BC12-CD19A0D1B0E5}" type="datetimeFigureOut">
              <a:rPr lang="en-GB" smtClean="0"/>
              <a:t>02/08/2021</a:t>
            </a:fld>
            <a:endParaRPr lang="en-GB"/>
          </a:p>
        </p:txBody>
      </p:sp>
      <p:sp>
        <p:nvSpPr>
          <p:cNvPr id="5" name="Footer Placeholder 4">
            <a:extLst>
              <a:ext uri="{FF2B5EF4-FFF2-40B4-BE49-F238E27FC236}">
                <a16:creationId xmlns:a16="http://schemas.microsoft.com/office/drawing/2014/main" id="{BE6BE6B5-9125-4741-99F4-E4A6ABEC67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43ECF1-A199-4254-93E8-76398FDCAF0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9910281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233431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7967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74639" y="295276"/>
            <a:ext cx="11889564" cy="823849"/>
          </a:xfrm>
        </p:spPr>
        <p:txBody>
          <a:bodyPr/>
          <a:lstStyle>
            <a:lvl1pPr algn="ctr">
              <a:defRPr sz="359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74641" y="1096588"/>
            <a:ext cx="11888787" cy="376684"/>
          </a:xfrm>
        </p:spPr>
        <p:txBody>
          <a:bodyPr tIns="45720" bIns="45720"/>
          <a:lstStyle>
            <a:lvl1pPr marL="0" indent="0" algn="ctr">
              <a:buNone/>
              <a:defRPr sz="2000" spc="0">
                <a:solidFill>
                  <a:schemeClr val="accent1"/>
                </a:solidFill>
              </a:defRPr>
            </a:lvl1pPr>
            <a:lvl2pPr marL="342703" indent="0" algn="ctr">
              <a:buNone/>
              <a:defRPr sz="2040">
                <a:solidFill>
                  <a:schemeClr val="accent1"/>
                </a:solidFill>
              </a:defRPr>
            </a:lvl2pPr>
            <a:lvl3pPr marL="571171" indent="0" algn="ctr">
              <a:buNone/>
              <a:defRPr sz="2040">
                <a:solidFill>
                  <a:schemeClr val="accent1"/>
                </a:solidFill>
              </a:defRPr>
            </a:lvl3pPr>
            <a:lvl4pPr marL="799638" indent="0" algn="ctr">
              <a:buNone/>
              <a:defRPr sz="2040">
                <a:solidFill>
                  <a:schemeClr val="accent1"/>
                </a:solidFill>
              </a:defRPr>
            </a:lvl4pPr>
            <a:lvl5pPr marL="1028106" indent="0" algn="ctr">
              <a:buNone/>
              <a:defRPr sz="2040">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50722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583378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2"/>
            <a:ext cx="11533187" cy="411162"/>
          </a:xfr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7"/>
            <a:ext cx="3690937" cy="2746657"/>
          </a:xfr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8" y="3223707"/>
            <a:ext cx="3669666" cy="2746657"/>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8" y="3214127"/>
            <a:ext cx="3694748" cy="2746657"/>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397101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63158679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421382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33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73614" y="1419630"/>
            <a:ext cx="10185956" cy="5367650"/>
          </a:xfrm>
        </p:spPr>
        <p:txBody>
          <a:bodyPr>
            <a:normAutofit/>
          </a:bodyPr>
          <a:lstStyle>
            <a:lvl1pPr>
              <a:spcBef>
                <a:spcPts val="1836"/>
              </a:spcBef>
              <a:defRPr sz="2448"/>
            </a:lvl1pPr>
            <a:lvl2pPr marL="3238" indent="-3238">
              <a:spcBef>
                <a:spcPts val="306"/>
              </a:spcBef>
              <a:buNone/>
              <a:defRPr sz="1836">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5077342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4B53B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5F1D8-A53B-4782-8070-BFD11D8EC0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trike="noStrike"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73896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174505014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00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793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7573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986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230" y="2133685"/>
            <a:ext cx="10726460" cy="1169706"/>
          </a:xfrm>
          <a:prstGeom prst="rect">
            <a:avLst/>
          </a:prstGeom>
        </p:spPr>
        <p:txBody>
          <a:bodyPr/>
          <a:lstStyle>
            <a:lvl1pPr>
              <a:defRPr sz="6119"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575741" y="1546757"/>
            <a:ext cx="7462615" cy="5447768"/>
          </a:xfrm>
          <a:prstGeom prst="rect">
            <a:avLst/>
          </a:prstGeom>
        </p:spPr>
      </p:pic>
    </p:spTree>
    <p:extLst>
      <p:ext uri="{BB962C8B-B14F-4D97-AF65-F5344CB8AC3E}">
        <p14:creationId xmlns:p14="http://schemas.microsoft.com/office/powerpoint/2010/main" val="32850976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612732" y="5344982"/>
            <a:ext cx="1404625" cy="1385017"/>
          </a:xfrm>
          <a:prstGeom prst="rect">
            <a:avLst/>
          </a:prstGeom>
        </p:spPr>
      </p:pic>
    </p:spTree>
    <p:extLst>
      <p:ext uri="{BB962C8B-B14F-4D97-AF65-F5344CB8AC3E}">
        <p14:creationId xmlns:p14="http://schemas.microsoft.com/office/powerpoint/2010/main" val="22220709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614905"/>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61914932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88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p:spPr>
        <p:txBody>
          <a:bodyPr>
            <a:noAutofit/>
          </a:bodyPr>
          <a:lstStyle>
            <a:lvl1pPr marL="0" indent="0">
              <a:buNone/>
              <a:defRPr sz="2000"/>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213194689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40" y="1919806"/>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40" y="3214124"/>
            <a:ext cx="11533187" cy="461665"/>
          </a:xfrm>
        </p:spPr>
        <p:txBody>
          <a:bodyPr lIns="0" tIns="0" rIns="0" bIns="0"/>
          <a:lstStyle>
            <a:lvl1pPr marL="0" indent="0">
              <a:lnSpc>
                <a:spcPts val="1800"/>
              </a:lnSpc>
              <a:spcBef>
                <a:spcPts val="0"/>
              </a:spcBef>
              <a:buNone/>
              <a:defRPr sz="1398" b="1">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40" y="4477705"/>
            <a:ext cx="11533187" cy="307777"/>
          </a:xfrm>
        </p:spPr>
        <p:txBody>
          <a:bodyPr lIns="0" tIns="0" rIns="0" bIns="0"/>
          <a:lstStyle>
            <a:lvl1pPr marL="0" indent="0">
              <a:lnSpc>
                <a:spcPts val="1198"/>
              </a:lnSpc>
              <a:spcBef>
                <a:spcPts val="0"/>
              </a:spcBef>
              <a:buNone/>
              <a:defRPr sz="1000">
                <a:solidFill>
                  <a:schemeClr val="tx1"/>
                </a:solidFill>
              </a:defRPr>
            </a:lvl1pPr>
            <a:lvl2pPr marL="0" indent="0">
              <a:lnSpc>
                <a:spcPts val="1198"/>
              </a:lnSpc>
              <a:spcBef>
                <a:spcPts val="0"/>
              </a:spcBef>
              <a:buNone/>
              <a:defRPr sz="1000">
                <a:solidFill>
                  <a:schemeClr val="tx1"/>
                </a:solidFill>
              </a:defRPr>
            </a:lvl2pPr>
            <a:lvl3pPr marL="457024" indent="0">
              <a:buNone/>
              <a:defRPr/>
            </a:lvl3pPr>
            <a:lvl4pPr marL="685537" indent="0">
              <a:buNone/>
              <a:defRPr/>
            </a:lvl4pPr>
            <a:lvl5pPr marL="914049"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28535081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46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436475" cy="6994525"/>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310912" y="2797811"/>
            <a:ext cx="9613395" cy="678031"/>
          </a:xfrm>
          <a:noFill/>
        </p:spPr>
        <p:txBody>
          <a:bodyPr wrap="square" lIns="0" tIns="0" rIns="0" bIns="0" anchor="b" anchorCtr="0">
            <a:spAutoFit/>
          </a:bodyPr>
          <a:lstStyle>
            <a:lvl1pPr algn="l" defTabSz="951304" rtl="0" eaLnBrk="1" latinLnBrk="0" hangingPunct="1">
              <a:lnSpc>
                <a:spcPct val="90000"/>
              </a:lnSpc>
              <a:spcBef>
                <a:spcPct val="0"/>
              </a:spcBef>
              <a:buNone/>
              <a:defRPr lang="en-US" sz="4896"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40" y="2005458"/>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5" y="1995299"/>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1903936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7"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6" y="5026024"/>
            <a:ext cx="5537771"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36791545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00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966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788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79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9081" y="3497262"/>
            <a:ext cx="8746387" cy="1225729"/>
          </a:xfrm>
          <a:prstGeom prst="rect">
            <a:avLst/>
          </a:prstGeom>
        </p:spPr>
        <p:txBody>
          <a:bodyPr wrap="square">
            <a:spAutoFit/>
          </a:bodyPr>
          <a:lstStyle/>
          <a:p>
            <a:pPr lvl="1">
              <a:lnSpc>
                <a:spcPct val="120000"/>
              </a:lnSpc>
            </a:pPr>
            <a:r>
              <a:rPr lang="en-US" sz="6731" b="1" dirty="0">
                <a:solidFill>
                  <a:srgbClr val="3C4252"/>
                </a:solidFill>
                <a:latin typeface="Proxima Nova Semibold" panose="02000506030000020004" pitchFamily="50" charset="0"/>
                <a:ea typeface="Proxima Nova" charset="0"/>
                <a:cs typeface="Proxima Nova" charset="0"/>
              </a:rPr>
              <a:t>Thank You</a:t>
            </a:r>
          </a:p>
        </p:txBody>
      </p:sp>
      <p:pic>
        <p:nvPicPr>
          <p:cNvPr id="2050" name="Picture 2" descr="Microsoft's Jeff Teper: Teams 'will be even bigger than Windows ...">
            <a:extLst>
              <a:ext uri="{FF2B5EF4-FFF2-40B4-BE49-F238E27FC236}">
                <a16:creationId xmlns:a16="http://schemas.microsoft.com/office/drawing/2014/main" id="{F2DDEC34-C69F-46FB-B219-349B68C9F7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93331"/>
            <a:ext cx="3986692" cy="199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04656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34" Type="http://schemas.openxmlformats.org/officeDocument/2006/relationships/image" Target="../media/image1.emf"/><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theme" Target="../theme/theme2.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slideLayout" Target="../slideLayouts/slideLayout78.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41" Type="http://schemas.openxmlformats.org/officeDocument/2006/relationships/slideLayout" Target="../slideLayouts/slideLayout77.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slideLayout" Target="../slideLayouts/slideLayout76.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583" r:id="rId31"/>
    <p:sldLayoutId id="2147484631" r:id="rId32"/>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6E43A1-BB0D-4257-B0F2-4393DAC2EB44}"/>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E571B1A-7650-404A-BC8E-E42C0BDF3832}"/>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2CF8E5-0F93-4438-8984-3F3577BE3B00}"/>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F70D635B-365E-4B72-BC12-CD19A0D1B0E5}" type="datetimeFigureOut">
              <a:rPr lang="en-GB" smtClean="0"/>
              <a:t>02/08/2021</a:t>
            </a:fld>
            <a:endParaRPr lang="en-GB"/>
          </a:p>
        </p:txBody>
      </p:sp>
      <p:sp>
        <p:nvSpPr>
          <p:cNvPr id="5" name="Footer Placeholder 4">
            <a:extLst>
              <a:ext uri="{FF2B5EF4-FFF2-40B4-BE49-F238E27FC236}">
                <a16:creationId xmlns:a16="http://schemas.microsoft.com/office/drawing/2014/main" id="{C8D54497-9671-46E9-B06D-BD31326C60CC}"/>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0591850-BFAA-45CC-847D-1A9735D32608}"/>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77E2420-21EB-46F5-A6E7-0B589881E5ED}" type="slidenum">
              <a:rPr lang="en-GB" smtClean="0"/>
              <a:t>‹#›</a:t>
            </a:fld>
            <a:endParaRPr lang="en-GB"/>
          </a:p>
        </p:txBody>
      </p:sp>
    </p:spTree>
    <p:extLst>
      <p:ext uri="{BB962C8B-B14F-4D97-AF65-F5344CB8AC3E}">
        <p14:creationId xmlns:p14="http://schemas.microsoft.com/office/powerpoint/2010/main" val="3981285661"/>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595" r:id="rId8"/>
    <p:sldLayoutId id="2147484596" r:id="rId9"/>
    <p:sldLayoutId id="2147484597" r:id="rId10"/>
    <p:sldLayoutId id="2147484598" r:id="rId11"/>
    <p:sldLayoutId id="2147484599" r:id="rId12"/>
    <p:sldLayoutId id="2147484600" r:id="rId13"/>
    <p:sldLayoutId id="2147484601" r:id="rId14"/>
    <p:sldLayoutId id="2147484602" r:id="rId15"/>
    <p:sldLayoutId id="2147484603" r:id="rId16"/>
    <p:sldLayoutId id="2147484604" r:id="rId17"/>
    <p:sldLayoutId id="2147484605" r:id="rId18"/>
    <p:sldLayoutId id="2147484606" r:id="rId19"/>
    <p:sldLayoutId id="2147484607" r:id="rId20"/>
    <p:sldLayoutId id="2147484608" r:id="rId21"/>
    <p:sldLayoutId id="2147484609" r:id="rId22"/>
    <p:sldLayoutId id="2147484610" r:id="rId23"/>
    <p:sldLayoutId id="2147484611" r:id="rId24"/>
    <p:sldLayoutId id="2147484612" r:id="rId25"/>
    <p:sldLayoutId id="2147484613" r:id="rId26"/>
    <p:sldLayoutId id="2147484614" r:id="rId27"/>
    <p:sldLayoutId id="2147484615" r:id="rId28"/>
    <p:sldLayoutId id="2147484616" r:id="rId29"/>
    <p:sldLayoutId id="2147484617" r:id="rId30"/>
    <p:sldLayoutId id="2147484618" r:id="rId31"/>
    <p:sldLayoutId id="2147484619" r:id="rId32"/>
    <p:sldLayoutId id="2147484620" r:id="rId33"/>
    <p:sldLayoutId id="2147484621" r:id="rId34"/>
    <p:sldLayoutId id="2147484623" r:id="rId35"/>
    <p:sldLayoutId id="2147484624" r:id="rId36"/>
    <p:sldLayoutId id="2147484625" r:id="rId37"/>
    <p:sldLayoutId id="2147484626" r:id="rId38"/>
    <p:sldLayoutId id="2147484627" r:id="rId39"/>
    <p:sldLayoutId id="2147484628" r:id="rId40"/>
    <p:sldLayoutId id="2147484629" r:id="rId41"/>
    <p:sldLayoutId id="2147484632" r:id="rId4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8.xml"/></Relationships>
</file>

<file path=ppt/slides/_rels/slide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9.svg"/><Relationship Id="rId7"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Layout" Target="../slideLayouts/slideLayout35.xml"/><Relationship Id="rId6" Type="http://schemas.openxmlformats.org/officeDocument/2006/relationships/hyperlink" Target="https://docs.microsoft.com/en-us/sharepoint/dev/spfx/sharepoint-framework-overview" TargetMode="External"/><Relationship Id="rId5" Type="http://schemas.openxmlformats.org/officeDocument/2006/relationships/image" Target="../media/image41.sv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8383732" cy="1354034"/>
          </a:xfrm>
        </p:spPr>
        <p:txBody>
          <a:bodyPr/>
          <a:lstStyle/>
          <a:p>
            <a:r>
              <a:rPr lang="en-GB" dirty="0"/>
              <a:t>SharePoint Framework M7</a:t>
            </a:r>
            <a:endParaRPr lang="en-US"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Where to initialize or </a:t>
            </a:r>
            <a:r>
              <a:rPr lang="en-GB" sz="4000" dirty="0"/>
              <a:t>c</a:t>
            </a:r>
            <a:r>
              <a:rPr lang="en-GB" dirty="0"/>
              <a:t>reating </a:t>
            </a:r>
            <a:r>
              <a:rPr lang="en-US" sz="4000" dirty="0"/>
              <a:t>the state</a:t>
            </a:r>
          </a:p>
        </p:txBody>
      </p:sp>
      <p:sp>
        <p:nvSpPr>
          <p:cNvPr id="3" name="TextBox 2">
            <a:extLst>
              <a:ext uri="{FF2B5EF4-FFF2-40B4-BE49-F238E27FC236}">
                <a16:creationId xmlns:a16="http://schemas.microsoft.com/office/drawing/2014/main" id="{EDD48C56-D8F8-4A66-A67A-0C0F76FEF8E7}"/>
              </a:ext>
            </a:extLst>
          </p:cNvPr>
          <p:cNvSpPr txBox="1"/>
          <p:nvPr/>
        </p:nvSpPr>
        <p:spPr>
          <a:xfrm>
            <a:off x="2557823" y="1829527"/>
            <a:ext cx="1434239" cy="400110"/>
          </a:xfrm>
          <a:prstGeom prst="rect">
            <a:avLst/>
          </a:prstGeom>
          <a:noFill/>
        </p:spPr>
        <p:txBody>
          <a:bodyPr wrap="none" rtlCol="0">
            <a:spAutoFit/>
          </a:bodyPr>
          <a:lstStyle/>
          <a:p>
            <a:r>
              <a:rPr lang="en-GB" sz="2000" b="1" dirty="0"/>
              <a:t>Component</a:t>
            </a:r>
          </a:p>
        </p:txBody>
      </p:sp>
      <p:sp>
        <p:nvSpPr>
          <p:cNvPr id="5" name="Rectangle 4">
            <a:extLst>
              <a:ext uri="{FF2B5EF4-FFF2-40B4-BE49-F238E27FC236}">
                <a16:creationId xmlns:a16="http://schemas.microsoft.com/office/drawing/2014/main" id="{E740C5EF-EA3A-4B75-91ED-D589586BE3C4}"/>
              </a:ext>
            </a:extLst>
          </p:cNvPr>
          <p:cNvSpPr/>
          <p:nvPr/>
        </p:nvSpPr>
        <p:spPr>
          <a:xfrm>
            <a:off x="1113183" y="2596658"/>
            <a:ext cx="4323521" cy="4032742"/>
          </a:xfrm>
          <a:prstGeom prst="rect">
            <a:avLst/>
          </a:prstGeom>
          <a:solidFill>
            <a:schemeClr val="accent6">
              <a:lumMod val="40000"/>
              <a:lumOff val="6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A5D45AD4-F0AA-459E-BF09-09B48DD74792}"/>
              </a:ext>
            </a:extLst>
          </p:cNvPr>
          <p:cNvSpPr/>
          <p:nvPr/>
        </p:nvSpPr>
        <p:spPr>
          <a:xfrm>
            <a:off x="1361661" y="2896711"/>
            <a:ext cx="3687417" cy="840827"/>
          </a:xfrm>
          <a:prstGeom prst="roundRect">
            <a:avLst/>
          </a:pr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t>Constructor</a:t>
            </a:r>
          </a:p>
        </p:txBody>
      </p:sp>
      <p:sp>
        <p:nvSpPr>
          <p:cNvPr id="7" name="Rectangle: Rounded Corners 6">
            <a:extLst>
              <a:ext uri="{FF2B5EF4-FFF2-40B4-BE49-F238E27FC236}">
                <a16:creationId xmlns:a16="http://schemas.microsoft.com/office/drawing/2014/main" id="{8DC0C2E9-50D0-442C-933F-07F74997366D}"/>
              </a:ext>
            </a:extLst>
          </p:cNvPr>
          <p:cNvSpPr/>
          <p:nvPr/>
        </p:nvSpPr>
        <p:spPr>
          <a:xfrm>
            <a:off x="1361661" y="3813231"/>
            <a:ext cx="3687417" cy="840827"/>
          </a:xfrm>
          <a:prstGeom prst="round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t>Functions</a:t>
            </a:r>
          </a:p>
        </p:txBody>
      </p:sp>
      <p:sp>
        <p:nvSpPr>
          <p:cNvPr id="8" name="Rectangle: Rounded Corners 7">
            <a:extLst>
              <a:ext uri="{FF2B5EF4-FFF2-40B4-BE49-F238E27FC236}">
                <a16:creationId xmlns:a16="http://schemas.microsoft.com/office/drawing/2014/main" id="{CCEDC179-8D70-4E27-9341-15F55B9B9C90}"/>
              </a:ext>
            </a:extLst>
          </p:cNvPr>
          <p:cNvSpPr/>
          <p:nvPr/>
        </p:nvSpPr>
        <p:spPr>
          <a:xfrm>
            <a:off x="1361661" y="4729751"/>
            <a:ext cx="3687417" cy="1778925"/>
          </a:xfrm>
          <a:prstGeom prst="round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t>Render()</a:t>
            </a:r>
          </a:p>
          <a:p>
            <a:r>
              <a:rPr lang="en-GB" sz="2000" dirty="0"/>
              <a:t>{</a:t>
            </a:r>
          </a:p>
          <a:p>
            <a:r>
              <a:rPr lang="en-GB" sz="2000" dirty="0"/>
              <a:t>   return &lt;div&gt;&lt;div&gt;;</a:t>
            </a:r>
            <a:br>
              <a:rPr lang="en-GB" sz="2000" dirty="0"/>
            </a:br>
            <a:r>
              <a:rPr lang="en-GB" sz="2000" dirty="0"/>
              <a:t>}</a:t>
            </a:r>
          </a:p>
        </p:txBody>
      </p:sp>
      <p:sp>
        <p:nvSpPr>
          <p:cNvPr id="9" name="Rectangle: Rounded Corners 8">
            <a:extLst>
              <a:ext uri="{FF2B5EF4-FFF2-40B4-BE49-F238E27FC236}">
                <a16:creationId xmlns:a16="http://schemas.microsoft.com/office/drawing/2014/main" id="{D816C62E-8F1E-4A3F-BDE6-ECA3CFC70412}"/>
              </a:ext>
            </a:extLst>
          </p:cNvPr>
          <p:cNvSpPr/>
          <p:nvPr/>
        </p:nvSpPr>
        <p:spPr>
          <a:xfrm>
            <a:off x="7189848" y="1690803"/>
            <a:ext cx="2808918" cy="3252642"/>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constructor(props) {</a:t>
            </a:r>
          </a:p>
          <a:p>
            <a:r>
              <a:rPr lang="en-US" dirty="0"/>
              <a:t>    super(props);</a:t>
            </a:r>
          </a:p>
          <a:p>
            <a:r>
              <a:rPr lang="en-US" dirty="0"/>
              <a:t>    </a:t>
            </a:r>
            <a:r>
              <a:rPr lang="en-US" dirty="0" err="1"/>
              <a:t>this.state</a:t>
            </a:r>
            <a:r>
              <a:rPr lang="en-US" dirty="0"/>
              <a:t> = {</a:t>
            </a:r>
          </a:p>
          <a:p>
            <a:r>
              <a:rPr lang="en-US" dirty="0"/>
              <a:t>      brand: "Ford",</a:t>
            </a:r>
          </a:p>
          <a:p>
            <a:r>
              <a:rPr lang="en-US" dirty="0"/>
              <a:t>      model: "Mustang",</a:t>
            </a:r>
          </a:p>
          <a:p>
            <a:r>
              <a:rPr lang="en-US" dirty="0"/>
              <a:t>      color: "red",</a:t>
            </a:r>
          </a:p>
          <a:p>
            <a:r>
              <a:rPr lang="en-US" dirty="0"/>
              <a:t>      year: 1964</a:t>
            </a:r>
          </a:p>
          <a:p>
            <a:r>
              <a:rPr lang="en-US" dirty="0"/>
              <a:t>    };</a:t>
            </a:r>
            <a:endParaRPr lang="en-GB" dirty="0"/>
          </a:p>
        </p:txBody>
      </p:sp>
      <p:cxnSp>
        <p:nvCxnSpPr>
          <p:cNvPr id="11" name="Straight Arrow Connector 10">
            <a:extLst>
              <a:ext uri="{FF2B5EF4-FFF2-40B4-BE49-F238E27FC236}">
                <a16:creationId xmlns:a16="http://schemas.microsoft.com/office/drawing/2014/main" id="{B70009D5-0702-472F-B2F4-ED846768B33F}"/>
              </a:ext>
            </a:extLst>
          </p:cNvPr>
          <p:cNvCxnSpPr>
            <a:cxnSpLocks/>
            <a:stCxn id="6" idx="3"/>
            <a:endCxn id="9" idx="1"/>
          </p:cNvCxnSpPr>
          <p:nvPr/>
        </p:nvCxnSpPr>
        <p:spPr>
          <a:xfrm flipV="1">
            <a:off x="5049078" y="3317124"/>
            <a:ext cx="2140770" cy="1"/>
          </a:xfrm>
          <a:prstGeom prst="straightConnector1">
            <a:avLst/>
          </a:prstGeom>
          <a:ln w="38100">
            <a:solidFill>
              <a:schemeClr val="accent4">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0CAFA93-8732-47D6-8DD1-8E341A0ED02B}"/>
              </a:ext>
            </a:extLst>
          </p:cNvPr>
          <p:cNvSpPr/>
          <p:nvPr/>
        </p:nvSpPr>
        <p:spPr>
          <a:xfrm>
            <a:off x="487701" y="908453"/>
            <a:ext cx="4561377" cy="369332"/>
          </a:xfrm>
          <a:prstGeom prst="rect">
            <a:avLst/>
          </a:prstGeom>
        </p:spPr>
        <p:txBody>
          <a:bodyPr wrap="none">
            <a:spAutoFit/>
          </a:bodyPr>
          <a:lstStyle/>
          <a:p>
            <a:r>
              <a:rPr lang="en-GB" i="1" dirty="0"/>
              <a:t>The state object is initialized in the constructor</a:t>
            </a:r>
          </a:p>
        </p:txBody>
      </p:sp>
    </p:spTree>
    <p:extLst>
      <p:ext uri="{BB962C8B-B14F-4D97-AF65-F5344CB8AC3E}">
        <p14:creationId xmlns:p14="http://schemas.microsoft.com/office/powerpoint/2010/main" val="3526191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Rendering to the state object</a:t>
            </a:r>
          </a:p>
        </p:txBody>
      </p:sp>
      <p:sp>
        <p:nvSpPr>
          <p:cNvPr id="3" name="TextBox 2">
            <a:extLst>
              <a:ext uri="{FF2B5EF4-FFF2-40B4-BE49-F238E27FC236}">
                <a16:creationId xmlns:a16="http://schemas.microsoft.com/office/drawing/2014/main" id="{EDD48C56-D8F8-4A66-A67A-0C0F76FEF8E7}"/>
              </a:ext>
            </a:extLst>
          </p:cNvPr>
          <p:cNvSpPr txBox="1"/>
          <p:nvPr/>
        </p:nvSpPr>
        <p:spPr>
          <a:xfrm>
            <a:off x="2557823" y="1829527"/>
            <a:ext cx="1434239" cy="400110"/>
          </a:xfrm>
          <a:prstGeom prst="rect">
            <a:avLst/>
          </a:prstGeom>
          <a:noFill/>
        </p:spPr>
        <p:txBody>
          <a:bodyPr wrap="none" rtlCol="0">
            <a:spAutoFit/>
          </a:bodyPr>
          <a:lstStyle/>
          <a:p>
            <a:r>
              <a:rPr lang="en-GB" sz="2000" b="1" dirty="0"/>
              <a:t>Component</a:t>
            </a:r>
          </a:p>
        </p:txBody>
      </p:sp>
      <p:sp>
        <p:nvSpPr>
          <p:cNvPr id="5" name="Rectangle 4">
            <a:extLst>
              <a:ext uri="{FF2B5EF4-FFF2-40B4-BE49-F238E27FC236}">
                <a16:creationId xmlns:a16="http://schemas.microsoft.com/office/drawing/2014/main" id="{E740C5EF-EA3A-4B75-91ED-D589586BE3C4}"/>
              </a:ext>
            </a:extLst>
          </p:cNvPr>
          <p:cNvSpPr/>
          <p:nvPr/>
        </p:nvSpPr>
        <p:spPr>
          <a:xfrm>
            <a:off x="1113183" y="2596658"/>
            <a:ext cx="4323521" cy="4032742"/>
          </a:xfrm>
          <a:prstGeom prst="rect">
            <a:avLst/>
          </a:prstGeom>
          <a:solidFill>
            <a:schemeClr val="accent6">
              <a:lumMod val="40000"/>
              <a:lumOff val="6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A5D45AD4-F0AA-459E-BF09-09B48DD74792}"/>
              </a:ext>
            </a:extLst>
          </p:cNvPr>
          <p:cNvSpPr/>
          <p:nvPr/>
        </p:nvSpPr>
        <p:spPr>
          <a:xfrm>
            <a:off x="1361661" y="2896711"/>
            <a:ext cx="3687417" cy="840827"/>
          </a:xfrm>
          <a:prstGeom prst="roundRect">
            <a:avLst/>
          </a:pr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t>Constructor</a:t>
            </a:r>
          </a:p>
        </p:txBody>
      </p:sp>
      <p:sp>
        <p:nvSpPr>
          <p:cNvPr id="7" name="Rectangle: Rounded Corners 6">
            <a:extLst>
              <a:ext uri="{FF2B5EF4-FFF2-40B4-BE49-F238E27FC236}">
                <a16:creationId xmlns:a16="http://schemas.microsoft.com/office/drawing/2014/main" id="{8DC0C2E9-50D0-442C-933F-07F74997366D}"/>
              </a:ext>
            </a:extLst>
          </p:cNvPr>
          <p:cNvSpPr/>
          <p:nvPr/>
        </p:nvSpPr>
        <p:spPr>
          <a:xfrm>
            <a:off x="1361661" y="3813231"/>
            <a:ext cx="3687417" cy="840827"/>
          </a:xfrm>
          <a:prstGeom prst="round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t>Functions</a:t>
            </a:r>
          </a:p>
        </p:txBody>
      </p:sp>
      <p:sp>
        <p:nvSpPr>
          <p:cNvPr id="8" name="Rectangle: Rounded Corners 7">
            <a:extLst>
              <a:ext uri="{FF2B5EF4-FFF2-40B4-BE49-F238E27FC236}">
                <a16:creationId xmlns:a16="http://schemas.microsoft.com/office/drawing/2014/main" id="{CCEDC179-8D70-4E27-9341-15F55B9B9C90}"/>
              </a:ext>
            </a:extLst>
          </p:cNvPr>
          <p:cNvSpPr/>
          <p:nvPr/>
        </p:nvSpPr>
        <p:spPr>
          <a:xfrm>
            <a:off x="1361661" y="4729751"/>
            <a:ext cx="3687417" cy="1778925"/>
          </a:xfrm>
          <a:prstGeom prst="round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t>Render()</a:t>
            </a:r>
          </a:p>
          <a:p>
            <a:r>
              <a:rPr lang="en-GB" sz="2000" dirty="0"/>
              <a:t>{</a:t>
            </a:r>
          </a:p>
          <a:p>
            <a:r>
              <a:rPr lang="en-GB" sz="2000" dirty="0"/>
              <a:t>   return &lt;div&gt;&lt;div&gt;;</a:t>
            </a:r>
            <a:br>
              <a:rPr lang="en-GB" sz="2000" dirty="0"/>
            </a:br>
            <a:r>
              <a:rPr lang="en-GB" sz="2000" dirty="0"/>
              <a:t>}</a:t>
            </a:r>
          </a:p>
        </p:txBody>
      </p:sp>
      <p:sp>
        <p:nvSpPr>
          <p:cNvPr id="9" name="Rectangle: Rounded Corners 8">
            <a:extLst>
              <a:ext uri="{FF2B5EF4-FFF2-40B4-BE49-F238E27FC236}">
                <a16:creationId xmlns:a16="http://schemas.microsoft.com/office/drawing/2014/main" id="{D816C62E-8F1E-4A3F-BDE6-ECA3CFC70412}"/>
              </a:ext>
            </a:extLst>
          </p:cNvPr>
          <p:cNvSpPr/>
          <p:nvPr/>
        </p:nvSpPr>
        <p:spPr>
          <a:xfrm>
            <a:off x="7354956" y="2323330"/>
            <a:ext cx="3968335" cy="403274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render() {</a:t>
            </a:r>
          </a:p>
          <a:p>
            <a:r>
              <a:rPr lang="en-US" dirty="0"/>
              <a:t>    return (</a:t>
            </a:r>
          </a:p>
          <a:p>
            <a:r>
              <a:rPr lang="en-US" dirty="0"/>
              <a:t>      &lt;div&gt;</a:t>
            </a:r>
          </a:p>
          <a:p>
            <a:r>
              <a:rPr lang="en-US" dirty="0"/>
              <a:t>        &lt;h1&gt;My {</a:t>
            </a:r>
            <a:r>
              <a:rPr lang="en-US" dirty="0" err="1"/>
              <a:t>this.state.brand</a:t>
            </a:r>
            <a:r>
              <a:rPr lang="en-US" dirty="0"/>
              <a:t>}&lt;/h1&gt;</a:t>
            </a:r>
          </a:p>
          <a:p>
            <a:r>
              <a:rPr lang="en-US" dirty="0"/>
              <a:t>        &lt;p&gt;</a:t>
            </a:r>
          </a:p>
          <a:p>
            <a:r>
              <a:rPr lang="en-US" dirty="0"/>
              <a:t>          It is a {</a:t>
            </a:r>
            <a:r>
              <a:rPr lang="en-US" dirty="0" err="1"/>
              <a:t>this.state.color</a:t>
            </a:r>
            <a:r>
              <a:rPr lang="en-US" dirty="0"/>
              <a:t>}</a:t>
            </a:r>
          </a:p>
          <a:p>
            <a:r>
              <a:rPr lang="en-US" dirty="0"/>
              <a:t>          {</a:t>
            </a:r>
            <a:r>
              <a:rPr lang="en-US" dirty="0" err="1"/>
              <a:t>this.state.model</a:t>
            </a:r>
            <a:r>
              <a:rPr lang="en-US" dirty="0"/>
              <a:t>}</a:t>
            </a:r>
          </a:p>
          <a:p>
            <a:r>
              <a:rPr lang="en-US" dirty="0"/>
              <a:t>          from {</a:t>
            </a:r>
            <a:r>
              <a:rPr lang="en-US" dirty="0" err="1"/>
              <a:t>this.state.year</a:t>
            </a:r>
            <a:r>
              <a:rPr lang="en-US" dirty="0"/>
              <a:t>}.</a:t>
            </a:r>
          </a:p>
          <a:p>
            <a:r>
              <a:rPr lang="en-US" dirty="0"/>
              <a:t>        &lt;/p&gt;</a:t>
            </a:r>
          </a:p>
          <a:p>
            <a:r>
              <a:rPr lang="en-US" dirty="0"/>
              <a:t>      &lt;/div&gt;</a:t>
            </a:r>
          </a:p>
          <a:p>
            <a:r>
              <a:rPr lang="en-US" dirty="0"/>
              <a:t>    );</a:t>
            </a:r>
          </a:p>
          <a:p>
            <a:r>
              <a:rPr lang="en-US" dirty="0"/>
              <a:t>  }</a:t>
            </a:r>
            <a:endParaRPr lang="en-GB" dirty="0"/>
          </a:p>
        </p:txBody>
      </p:sp>
      <p:cxnSp>
        <p:nvCxnSpPr>
          <p:cNvPr id="11" name="Straight Arrow Connector 10">
            <a:extLst>
              <a:ext uri="{FF2B5EF4-FFF2-40B4-BE49-F238E27FC236}">
                <a16:creationId xmlns:a16="http://schemas.microsoft.com/office/drawing/2014/main" id="{B70009D5-0702-472F-B2F4-ED846768B33F}"/>
              </a:ext>
            </a:extLst>
          </p:cNvPr>
          <p:cNvCxnSpPr>
            <a:cxnSpLocks/>
            <a:stCxn id="8" idx="3"/>
            <a:endCxn id="9" idx="1"/>
          </p:cNvCxnSpPr>
          <p:nvPr/>
        </p:nvCxnSpPr>
        <p:spPr>
          <a:xfrm flipV="1">
            <a:off x="5049078" y="4339701"/>
            <a:ext cx="2305878" cy="1279513"/>
          </a:xfrm>
          <a:prstGeom prst="straightConnector1">
            <a:avLst/>
          </a:prstGeom>
          <a:ln w="38100">
            <a:solidFill>
              <a:schemeClr val="accent4">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581B9B4-5CC0-4A63-A880-670C1E0AE7F4}"/>
              </a:ext>
            </a:extLst>
          </p:cNvPr>
          <p:cNvSpPr/>
          <p:nvPr/>
        </p:nvSpPr>
        <p:spPr>
          <a:xfrm>
            <a:off x="431236" y="939679"/>
            <a:ext cx="9736493" cy="369332"/>
          </a:xfrm>
          <a:prstGeom prst="rect">
            <a:avLst/>
          </a:prstGeom>
        </p:spPr>
        <p:txBody>
          <a:bodyPr wrap="square">
            <a:spAutoFit/>
          </a:bodyPr>
          <a:lstStyle/>
          <a:p>
            <a:r>
              <a:rPr lang="en-GB" i="1" dirty="0"/>
              <a:t>Refer to the state object anywhere in the component by using the </a:t>
            </a:r>
            <a:r>
              <a:rPr lang="en-GB" i="1" dirty="0" err="1"/>
              <a:t>this.state.propertyname</a:t>
            </a:r>
            <a:r>
              <a:rPr lang="en-GB" i="1" dirty="0"/>
              <a:t> syntax</a:t>
            </a:r>
          </a:p>
        </p:txBody>
      </p:sp>
    </p:spTree>
    <p:extLst>
      <p:ext uri="{BB962C8B-B14F-4D97-AF65-F5344CB8AC3E}">
        <p14:creationId xmlns:p14="http://schemas.microsoft.com/office/powerpoint/2010/main" val="2005036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Changing the state</a:t>
            </a:r>
          </a:p>
        </p:txBody>
      </p:sp>
      <p:sp>
        <p:nvSpPr>
          <p:cNvPr id="3" name="TextBox 2">
            <a:extLst>
              <a:ext uri="{FF2B5EF4-FFF2-40B4-BE49-F238E27FC236}">
                <a16:creationId xmlns:a16="http://schemas.microsoft.com/office/drawing/2014/main" id="{EDD48C56-D8F8-4A66-A67A-0C0F76FEF8E7}"/>
              </a:ext>
            </a:extLst>
          </p:cNvPr>
          <p:cNvSpPr txBox="1"/>
          <p:nvPr/>
        </p:nvSpPr>
        <p:spPr>
          <a:xfrm>
            <a:off x="2488249" y="2042367"/>
            <a:ext cx="1434239" cy="400110"/>
          </a:xfrm>
          <a:prstGeom prst="rect">
            <a:avLst/>
          </a:prstGeom>
          <a:noFill/>
        </p:spPr>
        <p:txBody>
          <a:bodyPr wrap="none" rtlCol="0">
            <a:spAutoFit/>
          </a:bodyPr>
          <a:lstStyle/>
          <a:p>
            <a:r>
              <a:rPr lang="en-GB" sz="2000" b="1" dirty="0"/>
              <a:t>Component</a:t>
            </a:r>
          </a:p>
        </p:txBody>
      </p:sp>
      <p:sp>
        <p:nvSpPr>
          <p:cNvPr id="5" name="Rectangle 4">
            <a:extLst>
              <a:ext uri="{FF2B5EF4-FFF2-40B4-BE49-F238E27FC236}">
                <a16:creationId xmlns:a16="http://schemas.microsoft.com/office/drawing/2014/main" id="{E740C5EF-EA3A-4B75-91ED-D589586BE3C4}"/>
              </a:ext>
            </a:extLst>
          </p:cNvPr>
          <p:cNvSpPr/>
          <p:nvPr/>
        </p:nvSpPr>
        <p:spPr>
          <a:xfrm>
            <a:off x="1113183" y="2596658"/>
            <a:ext cx="4323521" cy="4032742"/>
          </a:xfrm>
          <a:prstGeom prst="rect">
            <a:avLst/>
          </a:prstGeom>
          <a:solidFill>
            <a:schemeClr val="accent6">
              <a:lumMod val="40000"/>
              <a:lumOff val="6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A5D45AD4-F0AA-459E-BF09-09B48DD74792}"/>
              </a:ext>
            </a:extLst>
          </p:cNvPr>
          <p:cNvSpPr/>
          <p:nvPr/>
        </p:nvSpPr>
        <p:spPr>
          <a:xfrm>
            <a:off x="1361661" y="2896711"/>
            <a:ext cx="3687417" cy="840827"/>
          </a:xfrm>
          <a:prstGeom prst="roundRect">
            <a:avLst/>
          </a:pr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t>Constructor</a:t>
            </a:r>
          </a:p>
        </p:txBody>
      </p:sp>
      <p:sp>
        <p:nvSpPr>
          <p:cNvPr id="7" name="Rectangle: Rounded Corners 6">
            <a:extLst>
              <a:ext uri="{FF2B5EF4-FFF2-40B4-BE49-F238E27FC236}">
                <a16:creationId xmlns:a16="http://schemas.microsoft.com/office/drawing/2014/main" id="{8DC0C2E9-50D0-442C-933F-07F74997366D}"/>
              </a:ext>
            </a:extLst>
          </p:cNvPr>
          <p:cNvSpPr/>
          <p:nvPr/>
        </p:nvSpPr>
        <p:spPr>
          <a:xfrm>
            <a:off x="1361661" y="3813231"/>
            <a:ext cx="3687417" cy="840827"/>
          </a:xfrm>
          <a:prstGeom prst="round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t>Functions</a:t>
            </a:r>
          </a:p>
        </p:txBody>
      </p:sp>
      <p:sp>
        <p:nvSpPr>
          <p:cNvPr id="8" name="Rectangle: Rounded Corners 7">
            <a:extLst>
              <a:ext uri="{FF2B5EF4-FFF2-40B4-BE49-F238E27FC236}">
                <a16:creationId xmlns:a16="http://schemas.microsoft.com/office/drawing/2014/main" id="{CCEDC179-8D70-4E27-9341-15F55B9B9C90}"/>
              </a:ext>
            </a:extLst>
          </p:cNvPr>
          <p:cNvSpPr/>
          <p:nvPr/>
        </p:nvSpPr>
        <p:spPr>
          <a:xfrm>
            <a:off x="1361661" y="4729751"/>
            <a:ext cx="3687417" cy="1778925"/>
          </a:xfrm>
          <a:prstGeom prst="round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t>Render()</a:t>
            </a:r>
          </a:p>
          <a:p>
            <a:r>
              <a:rPr lang="en-GB" sz="2000" dirty="0"/>
              <a:t>{</a:t>
            </a:r>
          </a:p>
          <a:p>
            <a:r>
              <a:rPr lang="en-GB" sz="2000" dirty="0"/>
              <a:t>   return &lt;div&gt;&lt;div&gt;;</a:t>
            </a:r>
            <a:br>
              <a:rPr lang="en-GB" sz="2000" dirty="0"/>
            </a:br>
            <a:r>
              <a:rPr lang="en-GB" sz="2000" dirty="0"/>
              <a:t>}</a:t>
            </a:r>
          </a:p>
        </p:txBody>
      </p:sp>
      <p:sp>
        <p:nvSpPr>
          <p:cNvPr id="9" name="Rectangle: Rounded Corners 8">
            <a:extLst>
              <a:ext uri="{FF2B5EF4-FFF2-40B4-BE49-F238E27FC236}">
                <a16:creationId xmlns:a16="http://schemas.microsoft.com/office/drawing/2014/main" id="{D816C62E-8F1E-4A3F-BDE6-ECA3CFC70412}"/>
              </a:ext>
            </a:extLst>
          </p:cNvPr>
          <p:cNvSpPr/>
          <p:nvPr/>
        </p:nvSpPr>
        <p:spPr>
          <a:xfrm>
            <a:off x="7174819" y="1601086"/>
            <a:ext cx="4830418" cy="5265116"/>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p>
          <a:p>
            <a:r>
              <a:rPr lang="en-US" sz="1600" dirty="0" err="1">
                <a:solidFill>
                  <a:schemeClr val="accent6">
                    <a:lumMod val="75000"/>
                  </a:schemeClr>
                </a:solidFill>
                <a:highlight>
                  <a:srgbClr val="FFFF00"/>
                </a:highlight>
              </a:rPr>
              <a:t>changeColor</a:t>
            </a:r>
            <a:r>
              <a:rPr lang="en-US" sz="1600" dirty="0">
                <a:solidFill>
                  <a:schemeClr val="accent6">
                    <a:lumMod val="75000"/>
                  </a:schemeClr>
                </a:solidFill>
                <a:highlight>
                  <a:srgbClr val="FFFF00"/>
                </a:highlight>
              </a:rPr>
              <a:t> = () =&gt; {</a:t>
            </a:r>
          </a:p>
          <a:p>
            <a:r>
              <a:rPr lang="en-US" sz="1600" dirty="0">
                <a:solidFill>
                  <a:schemeClr val="accent6">
                    <a:lumMod val="75000"/>
                  </a:schemeClr>
                </a:solidFill>
                <a:highlight>
                  <a:srgbClr val="FFFF00"/>
                </a:highlight>
              </a:rPr>
              <a:t>    </a:t>
            </a:r>
            <a:r>
              <a:rPr lang="en-US" sz="1600" dirty="0" err="1">
                <a:solidFill>
                  <a:schemeClr val="accent6">
                    <a:lumMod val="75000"/>
                  </a:schemeClr>
                </a:solidFill>
                <a:highlight>
                  <a:srgbClr val="FFFF00"/>
                </a:highlight>
              </a:rPr>
              <a:t>this.setState</a:t>
            </a:r>
            <a:r>
              <a:rPr lang="en-US" sz="1600" dirty="0">
                <a:solidFill>
                  <a:schemeClr val="accent6">
                    <a:lumMod val="75000"/>
                  </a:schemeClr>
                </a:solidFill>
                <a:highlight>
                  <a:srgbClr val="FFFF00"/>
                </a:highlight>
              </a:rPr>
              <a:t>({color: "blue"});</a:t>
            </a:r>
          </a:p>
          <a:p>
            <a:r>
              <a:rPr lang="en-US" sz="1600" dirty="0">
                <a:solidFill>
                  <a:schemeClr val="accent6">
                    <a:lumMod val="75000"/>
                  </a:schemeClr>
                </a:solidFill>
                <a:highlight>
                  <a:srgbClr val="FFFF00"/>
                </a:highlight>
              </a:rPr>
              <a:t>  }</a:t>
            </a:r>
          </a:p>
          <a:p>
            <a:r>
              <a:rPr lang="en-US" sz="1600" dirty="0"/>
              <a:t>render() {</a:t>
            </a:r>
          </a:p>
          <a:p>
            <a:r>
              <a:rPr lang="en-US" sz="1600" dirty="0"/>
              <a:t>    return (</a:t>
            </a:r>
          </a:p>
          <a:p>
            <a:r>
              <a:rPr lang="en-US" sz="1600" dirty="0"/>
              <a:t>      &lt;div&gt;</a:t>
            </a:r>
          </a:p>
          <a:p>
            <a:r>
              <a:rPr lang="en-US" sz="1600" dirty="0"/>
              <a:t>        &lt;h1&gt;</a:t>
            </a:r>
            <a:r>
              <a:rPr lang="en-US" sz="1600" dirty="0">
                <a:solidFill>
                  <a:schemeClr val="bg1"/>
                </a:solidFill>
              </a:rPr>
              <a:t>My</a:t>
            </a:r>
            <a:r>
              <a:rPr lang="en-US" sz="1600" dirty="0"/>
              <a:t> {</a:t>
            </a:r>
            <a:r>
              <a:rPr lang="en-US" sz="1600" dirty="0" err="1"/>
              <a:t>this.state.brand</a:t>
            </a:r>
            <a:r>
              <a:rPr lang="en-US" sz="1600" dirty="0"/>
              <a:t>}&lt;/h1&gt;</a:t>
            </a:r>
          </a:p>
          <a:p>
            <a:r>
              <a:rPr lang="en-US" sz="1600" dirty="0"/>
              <a:t>        &lt;p&gt;</a:t>
            </a:r>
          </a:p>
          <a:p>
            <a:r>
              <a:rPr lang="en-US" sz="1600" dirty="0"/>
              <a:t>          It is a {</a:t>
            </a:r>
            <a:r>
              <a:rPr lang="en-US" sz="1600" dirty="0" err="1"/>
              <a:t>this.state.color</a:t>
            </a:r>
            <a:r>
              <a:rPr lang="en-US" sz="1600" dirty="0"/>
              <a:t>}</a:t>
            </a:r>
          </a:p>
          <a:p>
            <a:r>
              <a:rPr lang="en-US" sz="1600" dirty="0"/>
              <a:t>          {</a:t>
            </a:r>
            <a:r>
              <a:rPr lang="en-US" sz="1600" dirty="0" err="1"/>
              <a:t>this.state.model</a:t>
            </a:r>
            <a:r>
              <a:rPr lang="en-US" sz="1600" dirty="0"/>
              <a:t>}</a:t>
            </a:r>
          </a:p>
          <a:p>
            <a:r>
              <a:rPr lang="en-US" sz="1600" dirty="0"/>
              <a:t>          from {</a:t>
            </a:r>
            <a:r>
              <a:rPr lang="en-US" sz="1600" dirty="0" err="1"/>
              <a:t>this.state.year</a:t>
            </a:r>
            <a:r>
              <a:rPr lang="en-US" sz="1600" dirty="0"/>
              <a:t>}.</a:t>
            </a:r>
          </a:p>
          <a:p>
            <a:r>
              <a:rPr lang="en-US" sz="1600" dirty="0"/>
              <a:t>        &lt;/p&gt;</a:t>
            </a:r>
          </a:p>
          <a:p>
            <a:r>
              <a:rPr lang="en-US" sz="1600" dirty="0">
                <a:solidFill>
                  <a:schemeClr val="accent6">
                    <a:lumMod val="75000"/>
                  </a:schemeClr>
                </a:solidFill>
                <a:highlight>
                  <a:srgbClr val="FFFF00"/>
                </a:highlight>
              </a:rPr>
              <a:t>&lt;button</a:t>
            </a:r>
          </a:p>
          <a:p>
            <a:r>
              <a:rPr lang="en-US" sz="1600" dirty="0">
                <a:solidFill>
                  <a:schemeClr val="accent6">
                    <a:lumMod val="75000"/>
                  </a:schemeClr>
                </a:solidFill>
                <a:highlight>
                  <a:srgbClr val="FFFF00"/>
                </a:highlight>
              </a:rPr>
              <a:t>          type="button"</a:t>
            </a:r>
          </a:p>
          <a:p>
            <a:r>
              <a:rPr lang="en-US" sz="1600" dirty="0">
                <a:solidFill>
                  <a:schemeClr val="accent6">
                    <a:lumMod val="75000"/>
                  </a:schemeClr>
                </a:solidFill>
                <a:highlight>
                  <a:srgbClr val="FFFF00"/>
                </a:highlight>
              </a:rPr>
              <a:t>          </a:t>
            </a:r>
            <a:r>
              <a:rPr lang="en-US" sz="1600" dirty="0" err="1">
                <a:solidFill>
                  <a:schemeClr val="accent6">
                    <a:lumMod val="75000"/>
                  </a:schemeClr>
                </a:solidFill>
                <a:highlight>
                  <a:srgbClr val="FFFF00"/>
                </a:highlight>
              </a:rPr>
              <a:t>onClick</a:t>
            </a:r>
            <a:r>
              <a:rPr lang="en-US" sz="1600" dirty="0">
                <a:solidFill>
                  <a:schemeClr val="accent6">
                    <a:lumMod val="75000"/>
                  </a:schemeClr>
                </a:solidFill>
                <a:highlight>
                  <a:srgbClr val="FFFF00"/>
                </a:highlight>
              </a:rPr>
              <a:t>={</a:t>
            </a:r>
            <a:r>
              <a:rPr lang="en-US" sz="1600" dirty="0" err="1">
                <a:solidFill>
                  <a:schemeClr val="accent6">
                    <a:lumMod val="75000"/>
                  </a:schemeClr>
                </a:solidFill>
                <a:highlight>
                  <a:srgbClr val="FFFF00"/>
                </a:highlight>
              </a:rPr>
              <a:t>this.changeColor</a:t>
            </a:r>
            <a:r>
              <a:rPr lang="en-US" sz="1600" dirty="0">
                <a:solidFill>
                  <a:schemeClr val="accent6">
                    <a:lumMod val="75000"/>
                  </a:schemeClr>
                </a:solidFill>
                <a:highlight>
                  <a:srgbClr val="FFFF00"/>
                </a:highlight>
              </a:rPr>
              <a:t>}</a:t>
            </a:r>
          </a:p>
          <a:p>
            <a:r>
              <a:rPr lang="en-US" sz="1600" dirty="0">
                <a:solidFill>
                  <a:schemeClr val="accent6">
                    <a:lumMod val="75000"/>
                  </a:schemeClr>
                </a:solidFill>
                <a:highlight>
                  <a:srgbClr val="FFFF00"/>
                </a:highlight>
              </a:rPr>
              <a:t>        &gt;Change color&lt;/button&gt;</a:t>
            </a:r>
          </a:p>
          <a:p>
            <a:r>
              <a:rPr lang="en-US" sz="1600" dirty="0"/>
              <a:t>      &lt;/div&gt;</a:t>
            </a:r>
          </a:p>
          <a:p>
            <a:r>
              <a:rPr lang="en-US" sz="1600" dirty="0"/>
              <a:t>    );</a:t>
            </a:r>
          </a:p>
          <a:p>
            <a:r>
              <a:rPr lang="en-US" sz="1600" dirty="0"/>
              <a:t>  }</a:t>
            </a:r>
            <a:endParaRPr lang="en-GB" sz="1600" dirty="0"/>
          </a:p>
        </p:txBody>
      </p:sp>
      <p:cxnSp>
        <p:nvCxnSpPr>
          <p:cNvPr id="11" name="Straight Arrow Connector 10">
            <a:extLst>
              <a:ext uri="{FF2B5EF4-FFF2-40B4-BE49-F238E27FC236}">
                <a16:creationId xmlns:a16="http://schemas.microsoft.com/office/drawing/2014/main" id="{B70009D5-0702-472F-B2F4-ED846768B33F}"/>
              </a:ext>
            </a:extLst>
          </p:cNvPr>
          <p:cNvCxnSpPr>
            <a:cxnSpLocks/>
            <a:stCxn id="8" idx="3"/>
            <a:endCxn id="9" idx="1"/>
          </p:cNvCxnSpPr>
          <p:nvPr/>
        </p:nvCxnSpPr>
        <p:spPr>
          <a:xfrm flipV="1">
            <a:off x="5049078" y="4233644"/>
            <a:ext cx="2125741" cy="1385570"/>
          </a:xfrm>
          <a:prstGeom prst="straightConnector1">
            <a:avLst/>
          </a:prstGeom>
          <a:ln w="38100">
            <a:solidFill>
              <a:schemeClr val="accent4">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53EE3FD-F0D9-4BC0-92C0-D98C72D855BB}"/>
              </a:ext>
            </a:extLst>
          </p:cNvPr>
          <p:cNvSpPr/>
          <p:nvPr/>
        </p:nvSpPr>
        <p:spPr>
          <a:xfrm>
            <a:off x="431237" y="742040"/>
            <a:ext cx="11654746" cy="1200329"/>
          </a:xfrm>
          <a:prstGeom prst="rect">
            <a:avLst/>
          </a:prstGeom>
        </p:spPr>
        <p:txBody>
          <a:bodyPr wrap="square">
            <a:spAutoFit/>
          </a:bodyPr>
          <a:lstStyle/>
          <a:p>
            <a:r>
              <a:rPr lang="en-GB" dirty="0"/>
              <a:t>To change a value in the state object, use the </a:t>
            </a:r>
            <a:r>
              <a:rPr lang="en-GB" dirty="0" err="1"/>
              <a:t>this.setState</a:t>
            </a:r>
            <a:r>
              <a:rPr lang="en-GB" dirty="0"/>
              <a:t>() method.</a:t>
            </a:r>
          </a:p>
          <a:p>
            <a:endParaRPr lang="en-GB" dirty="0"/>
          </a:p>
          <a:p>
            <a:r>
              <a:rPr lang="en-GB" dirty="0"/>
              <a:t>When a value in the state object changes, the component will re-render, meaning that the output will change according to the new value(s)</a:t>
            </a:r>
          </a:p>
        </p:txBody>
      </p:sp>
    </p:spTree>
    <p:extLst>
      <p:ext uri="{BB962C8B-B14F-4D97-AF65-F5344CB8AC3E}">
        <p14:creationId xmlns:p14="http://schemas.microsoft.com/office/powerpoint/2010/main" val="3415574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React Virtual DOM</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0"/>
            <a:ext cx="7550852" cy="4138990"/>
          </a:xfrm>
          <a:prstGeom prst="rect">
            <a:avLst/>
          </a:prstGeom>
        </p:spPr>
        <p:txBody>
          <a:bodyPr>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nSpc>
                <a:spcPct val="130000"/>
              </a:lnSpc>
              <a:spcBef>
                <a:spcPts val="0"/>
              </a:spcBef>
              <a:buNone/>
            </a:pPr>
            <a:r>
              <a:rPr lang="en-GB" sz="1800" b="1" dirty="0"/>
              <a:t>What is DOM? (actual DOM)</a:t>
            </a:r>
          </a:p>
          <a:p>
            <a:pPr marL="0" indent="0">
              <a:lnSpc>
                <a:spcPct val="130000"/>
              </a:lnSpc>
              <a:spcBef>
                <a:spcPts val="0"/>
              </a:spcBef>
              <a:buNone/>
            </a:pPr>
            <a:r>
              <a:rPr lang="en-GB" sz="1800" dirty="0"/>
              <a:t>Document object model, it represent HTML element logical tree Structure</a:t>
            </a:r>
          </a:p>
          <a:p>
            <a:pPr marL="0" indent="0">
              <a:lnSpc>
                <a:spcPct val="130000"/>
              </a:lnSpc>
              <a:spcBef>
                <a:spcPts val="0"/>
              </a:spcBef>
              <a:buNone/>
            </a:pPr>
            <a:endParaRPr lang="en-GB" sz="1800" dirty="0"/>
          </a:p>
          <a:p>
            <a:pPr marL="0" indent="0">
              <a:lnSpc>
                <a:spcPct val="130000"/>
              </a:lnSpc>
              <a:spcBef>
                <a:spcPts val="0"/>
              </a:spcBef>
              <a:buNone/>
            </a:pPr>
            <a:r>
              <a:rPr lang="en-GB" sz="1800" b="1" dirty="0"/>
              <a:t>What is </a:t>
            </a:r>
            <a:r>
              <a:rPr lang="en-GB" sz="1800" b="1" dirty="0">
                <a:solidFill>
                  <a:srgbClr val="FF0000"/>
                </a:solidFill>
              </a:rPr>
              <a:t>Virtual</a:t>
            </a:r>
            <a:r>
              <a:rPr lang="en-GB" sz="1800" b="1" dirty="0"/>
              <a:t> DOM?</a:t>
            </a:r>
          </a:p>
          <a:p>
            <a:pPr marL="0" indent="0">
              <a:lnSpc>
                <a:spcPct val="130000"/>
              </a:lnSpc>
              <a:spcBef>
                <a:spcPts val="0"/>
              </a:spcBef>
              <a:buNone/>
            </a:pPr>
            <a:r>
              <a:rPr lang="en-US" sz="1800" dirty="0"/>
              <a:t>React uses virtual DOM to enhance its performance. It uses the observable to detect state and prop changes. React uses an efficient diff algorithm to compare the versions of virtual DOM. It then makes sure that batched updates are sent to the real DOM for repainting or re-rendering of the UI.</a:t>
            </a:r>
          </a:p>
          <a:p>
            <a:pPr marL="0" indent="0">
              <a:lnSpc>
                <a:spcPct val="130000"/>
              </a:lnSpc>
              <a:spcBef>
                <a:spcPts val="0"/>
              </a:spcBef>
              <a:buNone/>
            </a:pPr>
            <a:endParaRPr lang="en-US" sz="1800" dirty="0"/>
          </a:p>
          <a:p>
            <a:pPr marL="0" indent="0">
              <a:lnSpc>
                <a:spcPct val="130000"/>
              </a:lnSpc>
              <a:spcBef>
                <a:spcPts val="0"/>
              </a:spcBef>
              <a:buNone/>
            </a:pPr>
            <a:r>
              <a:rPr lang="en-US" sz="1800" dirty="0"/>
              <a:t>Like the actual </a:t>
            </a:r>
            <a:r>
              <a:rPr lang="en-US" sz="1800" b="1" dirty="0"/>
              <a:t>DOM, the Virtual DOM is a node tree that lists elements</a:t>
            </a:r>
            <a:r>
              <a:rPr lang="en-US" sz="1800" dirty="0"/>
              <a:t> and their attributes and content as objects and properties. </a:t>
            </a:r>
            <a:r>
              <a:rPr lang="en-US" sz="1800" dirty="0" err="1"/>
              <a:t>React's</a:t>
            </a:r>
            <a:r>
              <a:rPr lang="en-US" sz="1800" dirty="0"/>
              <a:t> render() method creates a </a:t>
            </a:r>
            <a:r>
              <a:rPr lang="en-US" sz="1800" b="1" dirty="0"/>
              <a:t>node tree from React components and updates this tree</a:t>
            </a:r>
            <a:r>
              <a:rPr lang="en-US" sz="1800" dirty="0"/>
              <a:t> in response to mutations in the data model, caused by actions.</a:t>
            </a:r>
            <a:endParaRPr lang="en-GB" sz="1800" dirty="0"/>
          </a:p>
        </p:txBody>
      </p:sp>
      <p:pic>
        <p:nvPicPr>
          <p:cNvPr id="5124" name="Picture 4">
            <a:extLst>
              <a:ext uri="{FF2B5EF4-FFF2-40B4-BE49-F238E27FC236}">
                <a16:creationId xmlns:a16="http://schemas.microsoft.com/office/drawing/2014/main" id="{B9D35CE2-49A0-43A6-8381-8F570F951B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1558" y="1136469"/>
            <a:ext cx="4194917" cy="4342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248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DBEDF541-88DA-4AA4-A10F-94CBC3F30DF5}"/>
              </a:ext>
            </a:extLst>
          </p:cNvPr>
          <p:cNvGrpSpPr/>
          <p:nvPr/>
        </p:nvGrpSpPr>
        <p:grpSpPr>
          <a:xfrm>
            <a:off x="261042" y="1217502"/>
            <a:ext cx="5600700" cy="5206491"/>
            <a:chOff x="12564" y="1217502"/>
            <a:chExt cx="5600700" cy="5206491"/>
          </a:xfrm>
        </p:grpSpPr>
        <p:sp>
          <p:nvSpPr>
            <p:cNvPr id="5" name="Rectangle: Rounded Corners 4">
              <a:extLst>
                <a:ext uri="{FF2B5EF4-FFF2-40B4-BE49-F238E27FC236}">
                  <a16:creationId xmlns:a16="http://schemas.microsoft.com/office/drawing/2014/main" id="{245A7315-B98C-4729-BB5F-22BD3EF97294}"/>
                </a:ext>
              </a:extLst>
            </p:cNvPr>
            <p:cNvSpPr/>
            <p:nvPr/>
          </p:nvSpPr>
          <p:spPr>
            <a:xfrm>
              <a:off x="2289311" y="1217502"/>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155EA7D9-5C85-46A4-A934-C6A3350BFC47}"/>
                </a:ext>
              </a:extLst>
            </p:cNvPr>
            <p:cNvSpPr/>
            <p:nvPr/>
          </p:nvSpPr>
          <p:spPr>
            <a:xfrm>
              <a:off x="4559717"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6ED225DD-2418-4C1F-A1C9-865F146D4D7C}"/>
                </a:ext>
              </a:extLst>
            </p:cNvPr>
            <p:cNvSpPr/>
            <p:nvPr/>
          </p:nvSpPr>
          <p:spPr>
            <a:xfrm>
              <a:off x="3806344" y="2713384"/>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E2CAAE03-32B8-49BA-AC12-6F9109CCEB65}"/>
                </a:ext>
              </a:extLst>
            </p:cNvPr>
            <p:cNvSpPr/>
            <p:nvPr/>
          </p:nvSpPr>
          <p:spPr>
            <a:xfrm>
              <a:off x="2289312"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Rounded Corners 16">
              <a:extLst>
                <a:ext uri="{FF2B5EF4-FFF2-40B4-BE49-F238E27FC236}">
                  <a16:creationId xmlns:a16="http://schemas.microsoft.com/office/drawing/2014/main" id="{AB02E9C2-496A-4452-BC27-4C00E8A8F1CB}"/>
                </a:ext>
              </a:extLst>
            </p:cNvPr>
            <p:cNvSpPr/>
            <p:nvPr/>
          </p:nvSpPr>
          <p:spPr>
            <a:xfrm>
              <a:off x="2845558" y="569346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4CC33B0E-7298-4C40-BFDB-B140316E554C}"/>
                </a:ext>
              </a:extLst>
            </p:cNvPr>
            <p:cNvSpPr/>
            <p:nvPr/>
          </p:nvSpPr>
          <p:spPr>
            <a:xfrm>
              <a:off x="4559717" y="5698435"/>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155CD58F-DCED-4A3C-95DD-6982F606CD9A}"/>
                </a:ext>
              </a:extLst>
            </p:cNvPr>
            <p:cNvSpPr/>
            <p:nvPr/>
          </p:nvSpPr>
          <p:spPr>
            <a:xfrm>
              <a:off x="1430342" y="56984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Rounded Corners 19">
              <a:extLst>
                <a:ext uri="{FF2B5EF4-FFF2-40B4-BE49-F238E27FC236}">
                  <a16:creationId xmlns:a16="http://schemas.microsoft.com/office/drawing/2014/main" id="{4ACADF86-B115-4254-90BD-3F45236C17F3}"/>
                </a:ext>
              </a:extLst>
            </p:cNvPr>
            <p:cNvSpPr/>
            <p:nvPr/>
          </p:nvSpPr>
          <p:spPr>
            <a:xfrm>
              <a:off x="12564"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Rounded Corners 20">
              <a:extLst>
                <a:ext uri="{FF2B5EF4-FFF2-40B4-BE49-F238E27FC236}">
                  <a16:creationId xmlns:a16="http://schemas.microsoft.com/office/drawing/2014/main" id="{5B4D8059-80FC-4A42-8034-D5DE0C7A6BCE}"/>
                </a:ext>
              </a:extLst>
            </p:cNvPr>
            <p:cNvSpPr/>
            <p:nvPr/>
          </p:nvSpPr>
          <p:spPr>
            <a:xfrm>
              <a:off x="659295"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Rounded Corners 21">
              <a:extLst>
                <a:ext uri="{FF2B5EF4-FFF2-40B4-BE49-F238E27FC236}">
                  <a16:creationId xmlns:a16="http://schemas.microsoft.com/office/drawing/2014/main" id="{F2648CBC-9FD5-4AEB-8FBE-6F0EDDB8093F}"/>
                </a:ext>
              </a:extLst>
            </p:cNvPr>
            <p:cNvSpPr/>
            <p:nvPr/>
          </p:nvSpPr>
          <p:spPr>
            <a:xfrm>
              <a:off x="2845558"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Rounded Corners 22">
              <a:extLst>
                <a:ext uri="{FF2B5EF4-FFF2-40B4-BE49-F238E27FC236}">
                  <a16:creationId xmlns:a16="http://schemas.microsoft.com/office/drawing/2014/main" id="{707ED252-ED24-45AB-8CC2-282B69C37D3A}"/>
                </a:ext>
              </a:extLst>
            </p:cNvPr>
            <p:cNvSpPr/>
            <p:nvPr/>
          </p:nvSpPr>
          <p:spPr>
            <a:xfrm>
              <a:off x="1431030" y="4030320"/>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Arrow Connector 27">
              <a:extLst>
                <a:ext uri="{FF2B5EF4-FFF2-40B4-BE49-F238E27FC236}">
                  <a16:creationId xmlns:a16="http://schemas.microsoft.com/office/drawing/2014/main" id="{81AEB170-B7E6-4861-A7A0-93B137D23012}"/>
                </a:ext>
              </a:extLst>
            </p:cNvPr>
            <p:cNvCxnSpPr>
              <a:stCxn id="5" idx="2"/>
              <a:endCxn id="8" idx="0"/>
            </p:cNvCxnSpPr>
            <p:nvPr/>
          </p:nvCxnSpPr>
          <p:spPr>
            <a:xfrm>
              <a:off x="2816085" y="1943059"/>
              <a:ext cx="1"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BB4057C-C96B-45EB-B8E4-C6FD7D10A737}"/>
                </a:ext>
              </a:extLst>
            </p:cNvPr>
            <p:cNvCxnSpPr>
              <a:stCxn id="5" idx="2"/>
              <a:endCxn id="7" idx="0"/>
            </p:cNvCxnSpPr>
            <p:nvPr/>
          </p:nvCxnSpPr>
          <p:spPr>
            <a:xfrm>
              <a:off x="2816085" y="1943059"/>
              <a:ext cx="1517033" cy="770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E668CAA-B00A-419C-BFE4-F637420FF299}"/>
                </a:ext>
              </a:extLst>
            </p:cNvPr>
            <p:cNvCxnSpPr>
              <a:stCxn id="5" idx="2"/>
              <a:endCxn id="21" idx="0"/>
            </p:cNvCxnSpPr>
            <p:nvPr/>
          </p:nvCxnSpPr>
          <p:spPr>
            <a:xfrm flipH="1">
              <a:off x="1186069" y="1943059"/>
              <a:ext cx="1630016"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0586518-4D2E-4CDD-83FD-C361167CAEC3}"/>
                </a:ext>
              </a:extLst>
            </p:cNvPr>
            <p:cNvCxnSpPr>
              <a:stCxn id="21" idx="2"/>
              <a:endCxn id="20" idx="0"/>
            </p:cNvCxnSpPr>
            <p:nvPr/>
          </p:nvCxnSpPr>
          <p:spPr>
            <a:xfrm flipH="1">
              <a:off x="539338" y="3412435"/>
              <a:ext cx="646731"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1D5E6C-4A2F-4B04-84CD-61239B42C5E2}"/>
                </a:ext>
              </a:extLst>
            </p:cNvPr>
            <p:cNvCxnSpPr>
              <a:stCxn id="8" idx="2"/>
              <a:endCxn id="23" idx="0"/>
            </p:cNvCxnSpPr>
            <p:nvPr/>
          </p:nvCxnSpPr>
          <p:spPr>
            <a:xfrm flipH="1">
              <a:off x="1957804" y="3412435"/>
              <a:ext cx="858282" cy="617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A2B30A8-7F94-499E-A750-3636B99D7941}"/>
                </a:ext>
              </a:extLst>
            </p:cNvPr>
            <p:cNvCxnSpPr>
              <a:stCxn id="8" idx="2"/>
              <a:endCxn id="22" idx="0"/>
            </p:cNvCxnSpPr>
            <p:nvPr/>
          </p:nvCxnSpPr>
          <p:spPr>
            <a:xfrm>
              <a:off x="2816086" y="3412435"/>
              <a:ext cx="556246"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22901B3-23C7-4DD0-95A7-8D2EFD73462D}"/>
                </a:ext>
              </a:extLst>
            </p:cNvPr>
            <p:cNvCxnSpPr>
              <a:stCxn id="7" idx="2"/>
              <a:endCxn id="6" idx="0"/>
            </p:cNvCxnSpPr>
            <p:nvPr/>
          </p:nvCxnSpPr>
          <p:spPr>
            <a:xfrm>
              <a:off x="4333118" y="3438941"/>
              <a:ext cx="753373" cy="583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02A7514-1E62-48C7-AB09-42B47E43D2F4}"/>
                </a:ext>
              </a:extLst>
            </p:cNvPr>
            <p:cNvCxnSpPr>
              <a:stCxn id="23" idx="2"/>
              <a:endCxn id="19" idx="0"/>
            </p:cNvCxnSpPr>
            <p:nvPr/>
          </p:nvCxnSpPr>
          <p:spPr>
            <a:xfrm flipH="1">
              <a:off x="1957116" y="4755877"/>
              <a:ext cx="688" cy="942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CBB0A1F-5C48-404C-9574-FC3AF68C833A}"/>
                </a:ext>
              </a:extLst>
            </p:cNvPr>
            <p:cNvCxnSpPr>
              <a:stCxn id="22" idx="2"/>
              <a:endCxn id="17" idx="0"/>
            </p:cNvCxnSpPr>
            <p:nvPr/>
          </p:nvCxnSpPr>
          <p:spPr>
            <a:xfrm>
              <a:off x="3372332" y="4747593"/>
              <a:ext cx="0" cy="945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A66310A-81C1-4F00-8E9B-0CBD742B128A}"/>
                </a:ext>
              </a:extLst>
            </p:cNvPr>
            <p:cNvCxnSpPr>
              <a:stCxn id="6" idx="2"/>
              <a:endCxn id="18" idx="0"/>
            </p:cNvCxnSpPr>
            <p:nvPr/>
          </p:nvCxnSpPr>
          <p:spPr>
            <a:xfrm>
              <a:off x="5086491" y="4747593"/>
              <a:ext cx="0" cy="950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2B9BD496-2468-4097-A737-FB045451A4F4}"/>
              </a:ext>
            </a:extLst>
          </p:cNvPr>
          <p:cNvGrpSpPr/>
          <p:nvPr/>
        </p:nvGrpSpPr>
        <p:grpSpPr>
          <a:xfrm>
            <a:off x="6522354" y="1113989"/>
            <a:ext cx="5600700" cy="5206491"/>
            <a:chOff x="12564" y="1217502"/>
            <a:chExt cx="5600700" cy="5206491"/>
          </a:xfrm>
        </p:grpSpPr>
        <p:sp>
          <p:nvSpPr>
            <p:cNvPr id="51" name="Rectangle: Rounded Corners 50">
              <a:extLst>
                <a:ext uri="{FF2B5EF4-FFF2-40B4-BE49-F238E27FC236}">
                  <a16:creationId xmlns:a16="http://schemas.microsoft.com/office/drawing/2014/main" id="{A9E5C442-F658-4132-AFC5-9E2371C07D4C}"/>
                </a:ext>
              </a:extLst>
            </p:cNvPr>
            <p:cNvSpPr/>
            <p:nvPr/>
          </p:nvSpPr>
          <p:spPr>
            <a:xfrm>
              <a:off x="2289311" y="1217502"/>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Rounded Corners 51">
              <a:extLst>
                <a:ext uri="{FF2B5EF4-FFF2-40B4-BE49-F238E27FC236}">
                  <a16:creationId xmlns:a16="http://schemas.microsoft.com/office/drawing/2014/main" id="{CD0EB794-4B6A-4780-91AB-2DF6E06B9260}"/>
                </a:ext>
              </a:extLst>
            </p:cNvPr>
            <p:cNvSpPr/>
            <p:nvPr/>
          </p:nvSpPr>
          <p:spPr>
            <a:xfrm>
              <a:off x="4559717"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Rounded Corners 52">
              <a:extLst>
                <a:ext uri="{FF2B5EF4-FFF2-40B4-BE49-F238E27FC236}">
                  <a16:creationId xmlns:a16="http://schemas.microsoft.com/office/drawing/2014/main" id="{35D9040C-D5DA-4391-92AC-44BC0216E06F}"/>
                </a:ext>
              </a:extLst>
            </p:cNvPr>
            <p:cNvSpPr/>
            <p:nvPr/>
          </p:nvSpPr>
          <p:spPr>
            <a:xfrm>
              <a:off x="3806344" y="2713384"/>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Rounded Corners 53">
              <a:extLst>
                <a:ext uri="{FF2B5EF4-FFF2-40B4-BE49-F238E27FC236}">
                  <a16:creationId xmlns:a16="http://schemas.microsoft.com/office/drawing/2014/main" id="{8C74223F-4687-49C2-B6C8-2CFB537F61FC}"/>
                </a:ext>
              </a:extLst>
            </p:cNvPr>
            <p:cNvSpPr/>
            <p:nvPr/>
          </p:nvSpPr>
          <p:spPr>
            <a:xfrm>
              <a:off x="2289312"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CBE67D52-3BE9-429B-B590-A0B59E532CED}"/>
                </a:ext>
              </a:extLst>
            </p:cNvPr>
            <p:cNvSpPr/>
            <p:nvPr/>
          </p:nvSpPr>
          <p:spPr>
            <a:xfrm>
              <a:off x="2845558" y="569346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4DA34AE9-5A85-41B5-B8D5-57F0F2AA49C7}"/>
                </a:ext>
              </a:extLst>
            </p:cNvPr>
            <p:cNvSpPr/>
            <p:nvPr/>
          </p:nvSpPr>
          <p:spPr>
            <a:xfrm>
              <a:off x="4559717" y="5698435"/>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Rounded Corners 56">
              <a:extLst>
                <a:ext uri="{FF2B5EF4-FFF2-40B4-BE49-F238E27FC236}">
                  <a16:creationId xmlns:a16="http://schemas.microsoft.com/office/drawing/2014/main" id="{3FB2468C-F5DA-4896-9C9A-48C1F72F4D57}"/>
                </a:ext>
              </a:extLst>
            </p:cNvPr>
            <p:cNvSpPr/>
            <p:nvPr/>
          </p:nvSpPr>
          <p:spPr>
            <a:xfrm>
              <a:off x="1430342" y="56984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Rounded Corners 57">
              <a:extLst>
                <a:ext uri="{FF2B5EF4-FFF2-40B4-BE49-F238E27FC236}">
                  <a16:creationId xmlns:a16="http://schemas.microsoft.com/office/drawing/2014/main" id="{6FE7CF79-7E70-47B9-9377-BDE07FCE3B31}"/>
                </a:ext>
              </a:extLst>
            </p:cNvPr>
            <p:cNvSpPr/>
            <p:nvPr/>
          </p:nvSpPr>
          <p:spPr>
            <a:xfrm>
              <a:off x="12564"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Rounded Corners 58">
              <a:extLst>
                <a:ext uri="{FF2B5EF4-FFF2-40B4-BE49-F238E27FC236}">
                  <a16:creationId xmlns:a16="http://schemas.microsoft.com/office/drawing/2014/main" id="{A257AEC3-79A6-4E11-8F13-10AA8C008AF4}"/>
                </a:ext>
              </a:extLst>
            </p:cNvPr>
            <p:cNvSpPr/>
            <p:nvPr/>
          </p:nvSpPr>
          <p:spPr>
            <a:xfrm>
              <a:off x="659295"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Rounded Corners 59">
              <a:extLst>
                <a:ext uri="{FF2B5EF4-FFF2-40B4-BE49-F238E27FC236}">
                  <a16:creationId xmlns:a16="http://schemas.microsoft.com/office/drawing/2014/main" id="{7679F9F6-5838-4087-A8E6-6C9C48EBF3AA}"/>
                </a:ext>
              </a:extLst>
            </p:cNvPr>
            <p:cNvSpPr/>
            <p:nvPr/>
          </p:nvSpPr>
          <p:spPr>
            <a:xfrm>
              <a:off x="2845558"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Rounded Corners 60">
              <a:extLst>
                <a:ext uri="{FF2B5EF4-FFF2-40B4-BE49-F238E27FC236}">
                  <a16:creationId xmlns:a16="http://schemas.microsoft.com/office/drawing/2014/main" id="{DBEABAE0-5C36-43D6-B2EB-1A6DEBDC8369}"/>
                </a:ext>
              </a:extLst>
            </p:cNvPr>
            <p:cNvSpPr/>
            <p:nvPr/>
          </p:nvSpPr>
          <p:spPr>
            <a:xfrm>
              <a:off x="1431030" y="4030320"/>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2" name="Straight Arrow Connector 61">
              <a:extLst>
                <a:ext uri="{FF2B5EF4-FFF2-40B4-BE49-F238E27FC236}">
                  <a16:creationId xmlns:a16="http://schemas.microsoft.com/office/drawing/2014/main" id="{3417C82C-69BB-4573-868F-E33784192D71}"/>
                </a:ext>
              </a:extLst>
            </p:cNvPr>
            <p:cNvCxnSpPr>
              <a:stCxn id="51" idx="2"/>
              <a:endCxn id="54" idx="0"/>
            </p:cNvCxnSpPr>
            <p:nvPr/>
          </p:nvCxnSpPr>
          <p:spPr>
            <a:xfrm>
              <a:off x="2816085" y="1943059"/>
              <a:ext cx="1"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DC42265-A048-4A50-A187-976E29F04C88}"/>
                </a:ext>
              </a:extLst>
            </p:cNvPr>
            <p:cNvCxnSpPr>
              <a:stCxn id="51" idx="2"/>
              <a:endCxn id="53" idx="0"/>
            </p:cNvCxnSpPr>
            <p:nvPr/>
          </p:nvCxnSpPr>
          <p:spPr>
            <a:xfrm>
              <a:off x="2816085" y="1943059"/>
              <a:ext cx="1517033" cy="770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1F30436A-8E45-4809-9CB4-D83DDBC392EC}"/>
                </a:ext>
              </a:extLst>
            </p:cNvPr>
            <p:cNvCxnSpPr>
              <a:stCxn id="51" idx="2"/>
              <a:endCxn id="59" idx="0"/>
            </p:cNvCxnSpPr>
            <p:nvPr/>
          </p:nvCxnSpPr>
          <p:spPr>
            <a:xfrm flipH="1">
              <a:off x="1186069" y="1943059"/>
              <a:ext cx="1630016"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8D28409C-27C0-41F3-AD35-4FE0AA122B70}"/>
                </a:ext>
              </a:extLst>
            </p:cNvPr>
            <p:cNvCxnSpPr>
              <a:stCxn id="59" idx="2"/>
              <a:endCxn id="58" idx="0"/>
            </p:cNvCxnSpPr>
            <p:nvPr/>
          </p:nvCxnSpPr>
          <p:spPr>
            <a:xfrm flipH="1">
              <a:off x="539338" y="3412435"/>
              <a:ext cx="646731"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F2DE296-FC4A-4220-84E8-3E047FD5EFAD}"/>
                </a:ext>
              </a:extLst>
            </p:cNvPr>
            <p:cNvCxnSpPr>
              <a:stCxn id="54" idx="2"/>
              <a:endCxn id="61" idx="0"/>
            </p:cNvCxnSpPr>
            <p:nvPr/>
          </p:nvCxnSpPr>
          <p:spPr>
            <a:xfrm flipH="1">
              <a:off x="1957804" y="3412435"/>
              <a:ext cx="858282" cy="617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76A7644-D2AC-44D6-B1D7-D3F79EE8721B}"/>
                </a:ext>
              </a:extLst>
            </p:cNvPr>
            <p:cNvCxnSpPr>
              <a:stCxn id="54" idx="2"/>
              <a:endCxn id="60" idx="0"/>
            </p:cNvCxnSpPr>
            <p:nvPr/>
          </p:nvCxnSpPr>
          <p:spPr>
            <a:xfrm>
              <a:off x="2816086" y="3412435"/>
              <a:ext cx="556246"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CD65F9A-7DC4-49AB-B67E-D38811ED953B}"/>
                </a:ext>
              </a:extLst>
            </p:cNvPr>
            <p:cNvCxnSpPr>
              <a:stCxn id="53" idx="2"/>
              <a:endCxn id="52" idx="0"/>
            </p:cNvCxnSpPr>
            <p:nvPr/>
          </p:nvCxnSpPr>
          <p:spPr>
            <a:xfrm>
              <a:off x="4333118" y="3438941"/>
              <a:ext cx="753373" cy="583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C51A09D3-594F-4836-939C-541B62AD9322}"/>
                </a:ext>
              </a:extLst>
            </p:cNvPr>
            <p:cNvCxnSpPr>
              <a:stCxn id="61" idx="2"/>
              <a:endCxn id="57" idx="0"/>
            </p:cNvCxnSpPr>
            <p:nvPr/>
          </p:nvCxnSpPr>
          <p:spPr>
            <a:xfrm flipH="1">
              <a:off x="1957116" y="4755877"/>
              <a:ext cx="688" cy="942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23A65A8-6337-40E8-9D41-BA7F8D243D49}"/>
                </a:ext>
              </a:extLst>
            </p:cNvPr>
            <p:cNvCxnSpPr>
              <a:stCxn id="60" idx="2"/>
              <a:endCxn id="55" idx="0"/>
            </p:cNvCxnSpPr>
            <p:nvPr/>
          </p:nvCxnSpPr>
          <p:spPr>
            <a:xfrm>
              <a:off x="3372332" y="4747593"/>
              <a:ext cx="0" cy="945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0053971-6AAB-44A4-91F0-893702A647A1}"/>
                </a:ext>
              </a:extLst>
            </p:cNvPr>
            <p:cNvCxnSpPr>
              <a:stCxn id="52" idx="2"/>
              <a:endCxn id="56" idx="0"/>
            </p:cNvCxnSpPr>
            <p:nvPr/>
          </p:nvCxnSpPr>
          <p:spPr>
            <a:xfrm>
              <a:off x="5086491" y="4747593"/>
              <a:ext cx="0" cy="950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9DDDFCE3-1576-4D3F-97C5-00F3218C6020}"/>
              </a:ext>
            </a:extLst>
          </p:cNvPr>
          <p:cNvSpPr txBox="1"/>
          <p:nvPr/>
        </p:nvSpPr>
        <p:spPr>
          <a:xfrm>
            <a:off x="2537789" y="506896"/>
            <a:ext cx="688009" cy="369332"/>
          </a:xfrm>
          <a:prstGeom prst="rect">
            <a:avLst/>
          </a:prstGeom>
          <a:noFill/>
        </p:spPr>
        <p:txBody>
          <a:bodyPr wrap="none" rtlCol="0">
            <a:spAutoFit/>
          </a:bodyPr>
          <a:lstStyle/>
          <a:p>
            <a:r>
              <a:rPr lang="en-GB" b="1" dirty="0"/>
              <a:t>DOM</a:t>
            </a:r>
          </a:p>
        </p:txBody>
      </p:sp>
      <p:sp>
        <p:nvSpPr>
          <p:cNvPr id="73" name="TextBox 72">
            <a:extLst>
              <a:ext uri="{FF2B5EF4-FFF2-40B4-BE49-F238E27FC236}">
                <a16:creationId xmlns:a16="http://schemas.microsoft.com/office/drawing/2014/main" id="{02FAC3C1-C526-42CC-981F-C32CA9627997}"/>
              </a:ext>
            </a:extLst>
          </p:cNvPr>
          <p:cNvSpPr txBox="1"/>
          <p:nvPr/>
        </p:nvSpPr>
        <p:spPr>
          <a:xfrm>
            <a:off x="8571207" y="511880"/>
            <a:ext cx="1388522" cy="369332"/>
          </a:xfrm>
          <a:prstGeom prst="rect">
            <a:avLst/>
          </a:prstGeom>
          <a:noFill/>
        </p:spPr>
        <p:txBody>
          <a:bodyPr wrap="none" rtlCol="0">
            <a:spAutoFit/>
          </a:bodyPr>
          <a:lstStyle/>
          <a:p>
            <a:r>
              <a:rPr lang="en-GB" b="1" dirty="0"/>
              <a:t>Virtual DOM</a:t>
            </a:r>
          </a:p>
        </p:txBody>
      </p:sp>
    </p:spTree>
    <p:extLst>
      <p:ext uri="{BB962C8B-B14F-4D97-AF65-F5344CB8AC3E}">
        <p14:creationId xmlns:p14="http://schemas.microsoft.com/office/powerpoint/2010/main" val="3029129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DBEDF541-88DA-4AA4-A10F-94CBC3F30DF5}"/>
              </a:ext>
            </a:extLst>
          </p:cNvPr>
          <p:cNvGrpSpPr/>
          <p:nvPr/>
        </p:nvGrpSpPr>
        <p:grpSpPr>
          <a:xfrm>
            <a:off x="261042" y="1217502"/>
            <a:ext cx="5600700" cy="5206491"/>
            <a:chOff x="12564" y="1217502"/>
            <a:chExt cx="5600700" cy="5206491"/>
          </a:xfrm>
        </p:grpSpPr>
        <p:sp>
          <p:nvSpPr>
            <p:cNvPr id="5" name="Rectangle: Rounded Corners 4">
              <a:extLst>
                <a:ext uri="{FF2B5EF4-FFF2-40B4-BE49-F238E27FC236}">
                  <a16:creationId xmlns:a16="http://schemas.microsoft.com/office/drawing/2014/main" id="{245A7315-B98C-4729-BB5F-22BD3EF97294}"/>
                </a:ext>
              </a:extLst>
            </p:cNvPr>
            <p:cNvSpPr/>
            <p:nvPr/>
          </p:nvSpPr>
          <p:spPr>
            <a:xfrm>
              <a:off x="2289311" y="1217502"/>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155EA7D9-5C85-46A4-A934-C6A3350BFC47}"/>
                </a:ext>
              </a:extLst>
            </p:cNvPr>
            <p:cNvSpPr/>
            <p:nvPr/>
          </p:nvSpPr>
          <p:spPr>
            <a:xfrm>
              <a:off x="4559717"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6ED225DD-2418-4C1F-A1C9-865F146D4D7C}"/>
                </a:ext>
              </a:extLst>
            </p:cNvPr>
            <p:cNvSpPr/>
            <p:nvPr/>
          </p:nvSpPr>
          <p:spPr>
            <a:xfrm>
              <a:off x="3806344" y="2713384"/>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E2CAAE03-32B8-49BA-AC12-6F9109CCEB65}"/>
                </a:ext>
              </a:extLst>
            </p:cNvPr>
            <p:cNvSpPr/>
            <p:nvPr/>
          </p:nvSpPr>
          <p:spPr>
            <a:xfrm>
              <a:off x="2289312"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Rounded Corners 16">
              <a:extLst>
                <a:ext uri="{FF2B5EF4-FFF2-40B4-BE49-F238E27FC236}">
                  <a16:creationId xmlns:a16="http://schemas.microsoft.com/office/drawing/2014/main" id="{AB02E9C2-496A-4452-BC27-4C00E8A8F1CB}"/>
                </a:ext>
              </a:extLst>
            </p:cNvPr>
            <p:cNvSpPr/>
            <p:nvPr/>
          </p:nvSpPr>
          <p:spPr>
            <a:xfrm>
              <a:off x="2845558" y="569346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4CC33B0E-7298-4C40-BFDB-B140316E554C}"/>
                </a:ext>
              </a:extLst>
            </p:cNvPr>
            <p:cNvSpPr/>
            <p:nvPr/>
          </p:nvSpPr>
          <p:spPr>
            <a:xfrm>
              <a:off x="4559717" y="5698435"/>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155CD58F-DCED-4A3C-95DD-6982F606CD9A}"/>
                </a:ext>
              </a:extLst>
            </p:cNvPr>
            <p:cNvSpPr/>
            <p:nvPr/>
          </p:nvSpPr>
          <p:spPr>
            <a:xfrm>
              <a:off x="1430342" y="56984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Rounded Corners 19">
              <a:extLst>
                <a:ext uri="{FF2B5EF4-FFF2-40B4-BE49-F238E27FC236}">
                  <a16:creationId xmlns:a16="http://schemas.microsoft.com/office/drawing/2014/main" id="{4ACADF86-B115-4254-90BD-3F45236C17F3}"/>
                </a:ext>
              </a:extLst>
            </p:cNvPr>
            <p:cNvSpPr/>
            <p:nvPr/>
          </p:nvSpPr>
          <p:spPr>
            <a:xfrm>
              <a:off x="12564"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Rounded Corners 20">
              <a:extLst>
                <a:ext uri="{FF2B5EF4-FFF2-40B4-BE49-F238E27FC236}">
                  <a16:creationId xmlns:a16="http://schemas.microsoft.com/office/drawing/2014/main" id="{5B4D8059-80FC-4A42-8034-D5DE0C7A6BCE}"/>
                </a:ext>
              </a:extLst>
            </p:cNvPr>
            <p:cNvSpPr/>
            <p:nvPr/>
          </p:nvSpPr>
          <p:spPr>
            <a:xfrm>
              <a:off x="659295"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Rounded Corners 21">
              <a:extLst>
                <a:ext uri="{FF2B5EF4-FFF2-40B4-BE49-F238E27FC236}">
                  <a16:creationId xmlns:a16="http://schemas.microsoft.com/office/drawing/2014/main" id="{F2648CBC-9FD5-4AEB-8FBE-6F0EDDB8093F}"/>
                </a:ext>
              </a:extLst>
            </p:cNvPr>
            <p:cNvSpPr/>
            <p:nvPr/>
          </p:nvSpPr>
          <p:spPr>
            <a:xfrm>
              <a:off x="2845558"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Rounded Corners 22">
              <a:extLst>
                <a:ext uri="{FF2B5EF4-FFF2-40B4-BE49-F238E27FC236}">
                  <a16:creationId xmlns:a16="http://schemas.microsoft.com/office/drawing/2014/main" id="{707ED252-ED24-45AB-8CC2-282B69C37D3A}"/>
                </a:ext>
              </a:extLst>
            </p:cNvPr>
            <p:cNvSpPr/>
            <p:nvPr/>
          </p:nvSpPr>
          <p:spPr>
            <a:xfrm>
              <a:off x="1431030" y="4030320"/>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Arrow Connector 27">
              <a:extLst>
                <a:ext uri="{FF2B5EF4-FFF2-40B4-BE49-F238E27FC236}">
                  <a16:creationId xmlns:a16="http://schemas.microsoft.com/office/drawing/2014/main" id="{81AEB170-B7E6-4861-A7A0-93B137D23012}"/>
                </a:ext>
              </a:extLst>
            </p:cNvPr>
            <p:cNvCxnSpPr>
              <a:stCxn id="5" idx="2"/>
              <a:endCxn id="8" idx="0"/>
            </p:cNvCxnSpPr>
            <p:nvPr/>
          </p:nvCxnSpPr>
          <p:spPr>
            <a:xfrm>
              <a:off x="2816085" y="1943059"/>
              <a:ext cx="1"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BB4057C-C96B-45EB-B8E4-C6FD7D10A737}"/>
                </a:ext>
              </a:extLst>
            </p:cNvPr>
            <p:cNvCxnSpPr>
              <a:stCxn id="5" idx="2"/>
              <a:endCxn id="7" idx="0"/>
            </p:cNvCxnSpPr>
            <p:nvPr/>
          </p:nvCxnSpPr>
          <p:spPr>
            <a:xfrm>
              <a:off x="2816085" y="1943059"/>
              <a:ext cx="1517033" cy="770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E668CAA-B00A-419C-BFE4-F637420FF299}"/>
                </a:ext>
              </a:extLst>
            </p:cNvPr>
            <p:cNvCxnSpPr>
              <a:stCxn id="5" idx="2"/>
              <a:endCxn id="21" idx="0"/>
            </p:cNvCxnSpPr>
            <p:nvPr/>
          </p:nvCxnSpPr>
          <p:spPr>
            <a:xfrm flipH="1">
              <a:off x="1186069" y="1943059"/>
              <a:ext cx="1630016"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0586518-4D2E-4CDD-83FD-C361167CAEC3}"/>
                </a:ext>
              </a:extLst>
            </p:cNvPr>
            <p:cNvCxnSpPr>
              <a:stCxn id="21" idx="2"/>
              <a:endCxn id="20" idx="0"/>
            </p:cNvCxnSpPr>
            <p:nvPr/>
          </p:nvCxnSpPr>
          <p:spPr>
            <a:xfrm flipH="1">
              <a:off x="539338" y="3412435"/>
              <a:ext cx="646731"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1D5E6C-4A2F-4B04-84CD-61239B42C5E2}"/>
                </a:ext>
              </a:extLst>
            </p:cNvPr>
            <p:cNvCxnSpPr>
              <a:stCxn id="8" idx="2"/>
              <a:endCxn id="23" idx="0"/>
            </p:cNvCxnSpPr>
            <p:nvPr/>
          </p:nvCxnSpPr>
          <p:spPr>
            <a:xfrm flipH="1">
              <a:off x="1957804" y="3412435"/>
              <a:ext cx="858282" cy="617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A2B30A8-7F94-499E-A750-3636B99D7941}"/>
                </a:ext>
              </a:extLst>
            </p:cNvPr>
            <p:cNvCxnSpPr>
              <a:stCxn id="8" idx="2"/>
              <a:endCxn id="22" idx="0"/>
            </p:cNvCxnSpPr>
            <p:nvPr/>
          </p:nvCxnSpPr>
          <p:spPr>
            <a:xfrm>
              <a:off x="2816086" y="3412435"/>
              <a:ext cx="556246"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22901B3-23C7-4DD0-95A7-8D2EFD73462D}"/>
                </a:ext>
              </a:extLst>
            </p:cNvPr>
            <p:cNvCxnSpPr>
              <a:stCxn id="7" idx="2"/>
              <a:endCxn id="6" idx="0"/>
            </p:cNvCxnSpPr>
            <p:nvPr/>
          </p:nvCxnSpPr>
          <p:spPr>
            <a:xfrm>
              <a:off x="4333118" y="3438941"/>
              <a:ext cx="753373" cy="583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02A7514-1E62-48C7-AB09-42B47E43D2F4}"/>
                </a:ext>
              </a:extLst>
            </p:cNvPr>
            <p:cNvCxnSpPr>
              <a:stCxn id="23" idx="2"/>
              <a:endCxn id="19" idx="0"/>
            </p:cNvCxnSpPr>
            <p:nvPr/>
          </p:nvCxnSpPr>
          <p:spPr>
            <a:xfrm flipH="1">
              <a:off x="1957116" y="4755877"/>
              <a:ext cx="688" cy="942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CBB0A1F-5C48-404C-9574-FC3AF68C833A}"/>
                </a:ext>
              </a:extLst>
            </p:cNvPr>
            <p:cNvCxnSpPr>
              <a:stCxn id="22" idx="2"/>
              <a:endCxn id="17" idx="0"/>
            </p:cNvCxnSpPr>
            <p:nvPr/>
          </p:nvCxnSpPr>
          <p:spPr>
            <a:xfrm>
              <a:off x="3372332" y="4747593"/>
              <a:ext cx="0" cy="945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A66310A-81C1-4F00-8E9B-0CBD742B128A}"/>
                </a:ext>
              </a:extLst>
            </p:cNvPr>
            <p:cNvCxnSpPr>
              <a:stCxn id="6" idx="2"/>
              <a:endCxn id="18" idx="0"/>
            </p:cNvCxnSpPr>
            <p:nvPr/>
          </p:nvCxnSpPr>
          <p:spPr>
            <a:xfrm>
              <a:off x="5086491" y="4747593"/>
              <a:ext cx="0" cy="950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2B9BD496-2468-4097-A737-FB045451A4F4}"/>
              </a:ext>
            </a:extLst>
          </p:cNvPr>
          <p:cNvGrpSpPr/>
          <p:nvPr/>
        </p:nvGrpSpPr>
        <p:grpSpPr>
          <a:xfrm>
            <a:off x="6522354" y="1113989"/>
            <a:ext cx="5600700" cy="5206491"/>
            <a:chOff x="12564" y="1217502"/>
            <a:chExt cx="5600700" cy="5206491"/>
          </a:xfrm>
        </p:grpSpPr>
        <p:sp>
          <p:nvSpPr>
            <p:cNvPr id="51" name="Rectangle: Rounded Corners 50">
              <a:extLst>
                <a:ext uri="{FF2B5EF4-FFF2-40B4-BE49-F238E27FC236}">
                  <a16:creationId xmlns:a16="http://schemas.microsoft.com/office/drawing/2014/main" id="{A9E5C442-F658-4132-AFC5-9E2371C07D4C}"/>
                </a:ext>
              </a:extLst>
            </p:cNvPr>
            <p:cNvSpPr/>
            <p:nvPr/>
          </p:nvSpPr>
          <p:spPr>
            <a:xfrm>
              <a:off x="2289311" y="1217502"/>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Rounded Corners 51">
              <a:extLst>
                <a:ext uri="{FF2B5EF4-FFF2-40B4-BE49-F238E27FC236}">
                  <a16:creationId xmlns:a16="http://schemas.microsoft.com/office/drawing/2014/main" id="{CD0EB794-4B6A-4780-91AB-2DF6E06B9260}"/>
                </a:ext>
              </a:extLst>
            </p:cNvPr>
            <p:cNvSpPr/>
            <p:nvPr/>
          </p:nvSpPr>
          <p:spPr>
            <a:xfrm>
              <a:off x="4559717"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Rounded Corners 52">
              <a:extLst>
                <a:ext uri="{FF2B5EF4-FFF2-40B4-BE49-F238E27FC236}">
                  <a16:creationId xmlns:a16="http://schemas.microsoft.com/office/drawing/2014/main" id="{35D9040C-D5DA-4391-92AC-44BC0216E06F}"/>
                </a:ext>
              </a:extLst>
            </p:cNvPr>
            <p:cNvSpPr/>
            <p:nvPr/>
          </p:nvSpPr>
          <p:spPr>
            <a:xfrm>
              <a:off x="3806344" y="2713384"/>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Rounded Corners 53">
              <a:extLst>
                <a:ext uri="{FF2B5EF4-FFF2-40B4-BE49-F238E27FC236}">
                  <a16:creationId xmlns:a16="http://schemas.microsoft.com/office/drawing/2014/main" id="{8C74223F-4687-49C2-B6C8-2CFB537F61FC}"/>
                </a:ext>
              </a:extLst>
            </p:cNvPr>
            <p:cNvSpPr/>
            <p:nvPr/>
          </p:nvSpPr>
          <p:spPr>
            <a:xfrm>
              <a:off x="2289312"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CBE67D52-3BE9-429B-B590-A0B59E532CED}"/>
                </a:ext>
              </a:extLst>
            </p:cNvPr>
            <p:cNvSpPr/>
            <p:nvPr/>
          </p:nvSpPr>
          <p:spPr>
            <a:xfrm>
              <a:off x="2845558" y="569346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4DA34AE9-5A85-41B5-B8D5-57F0F2AA49C7}"/>
                </a:ext>
              </a:extLst>
            </p:cNvPr>
            <p:cNvSpPr/>
            <p:nvPr/>
          </p:nvSpPr>
          <p:spPr>
            <a:xfrm>
              <a:off x="4559717" y="5698435"/>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Rounded Corners 56">
              <a:extLst>
                <a:ext uri="{FF2B5EF4-FFF2-40B4-BE49-F238E27FC236}">
                  <a16:creationId xmlns:a16="http://schemas.microsoft.com/office/drawing/2014/main" id="{3FB2468C-F5DA-4896-9C9A-48C1F72F4D57}"/>
                </a:ext>
              </a:extLst>
            </p:cNvPr>
            <p:cNvSpPr/>
            <p:nvPr/>
          </p:nvSpPr>
          <p:spPr>
            <a:xfrm>
              <a:off x="1430342" y="56984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Rounded Corners 57">
              <a:extLst>
                <a:ext uri="{FF2B5EF4-FFF2-40B4-BE49-F238E27FC236}">
                  <a16:creationId xmlns:a16="http://schemas.microsoft.com/office/drawing/2014/main" id="{6FE7CF79-7E70-47B9-9377-BDE07FCE3B31}"/>
                </a:ext>
              </a:extLst>
            </p:cNvPr>
            <p:cNvSpPr/>
            <p:nvPr/>
          </p:nvSpPr>
          <p:spPr>
            <a:xfrm>
              <a:off x="12564"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Rounded Corners 58">
              <a:extLst>
                <a:ext uri="{FF2B5EF4-FFF2-40B4-BE49-F238E27FC236}">
                  <a16:creationId xmlns:a16="http://schemas.microsoft.com/office/drawing/2014/main" id="{A257AEC3-79A6-4E11-8F13-10AA8C008AF4}"/>
                </a:ext>
              </a:extLst>
            </p:cNvPr>
            <p:cNvSpPr/>
            <p:nvPr/>
          </p:nvSpPr>
          <p:spPr>
            <a:xfrm>
              <a:off x="659295"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Rounded Corners 59">
              <a:extLst>
                <a:ext uri="{FF2B5EF4-FFF2-40B4-BE49-F238E27FC236}">
                  <a16:creationId xmlns:a16="http://schemas.microsoft.com/office/drawing/2014/main" id="{7679F9F6-5838-4087-A8E6-6C9C48EBF3AA}"/>
                </a:ext>
              </a:extLst>
            </p:cNvPr>
            <p:cNvSpPr/>
            <p:nvPr/>
          </p:nvSpPr>
          <p:spPr>
            <a:xfrm>
              <a:off x="2845558"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Rounded Corners 60">
              <a:extLst>
                <a:ext uri="{FF2B5EF4-FFF2-40B4-BE49-F238E27FC236}">
                  <a16:creationId xmlns:a16="http://schemas.microsoft.com/office/drawing/2014/main" id="{DBEABAE0-5C36-43D6-B2EB-1A6DEBDC8369}"/>
                </a:ext>
              </a:extLst>
            </p:cNvPr>
            <p:cNvSpPr/>
            <p:nvPr/>
          </p:nvSpPr>
          <p:spPr>
            <a:xfrm>
              <a:off x="1431030" y="4030320"/>
              <a:ext cx="1053547" cy="725557"/>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2" name="Straight Arrow Connector 61">
              <a:extLst>
                <a:ext uri="{FF2B5EF4-FFF2-40B4-BE49-F238E27FC236}">
                  <a16:creationId xmlns:a16="http://schemas.microsoft.com/office/drawing/2014/main" id="{3417C82C-69BB-4573-868F-E33784192D71}"/>
                </a:ext>
              </a:extLst>
            </p:cNvPr>
            <p:cNvCxnSpPr>
              <a:stCxn id="51" idx="2"/>
              <a:endCxn id="54" idx="0"/>
            </p:cNvCxnSpPr>
            <p:nvPr/>
          </p:nvCxnSpPr>
          <p:spPr>
            <a:xfrm>
              <a:off x="2816085" y="1943059"/>
              <a:ext cx="1"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DC42265-A048-4A50-A187-976E29F04C88}"/>
                </a:ext>
              </a:extLst>
            </p:cNvPr>
            <p:cNvCxnSpPr>
              <a:stCxn id="51" idx="2"/>
              <a:endCxn id="53" idx="0"/>
            </p:cNvCxnSpPr>
            <p:nvPr/>
          </p:nvCxnSpPr>
          <p:spPr>
            <a:xfrm>
              <a:off x="2816085" y="1943059"/>
              <a:ext cx="1517033" cy="770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1F30436A-8E45-4809-9CB4-D83DDBC392EC}"/>
                </a:ext>
              </a:extLst>
            </p:cNvPr>
            <p:cNvCxnSpPr>
              <a:stCxn id="51" idx="2"/>
              <a:endCxn id="59" idx="0"/>
            </p:cNvCxnSpPr>
            <p:nvPr/>
          </p:nvCxnSpPr>
          <p:spPr>
            <a:xfrm flipH="1">
              <a:off x="1186069" y="1943059"/>
              <a:ext cx="1630016"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8D28409C-27C0-41F3-AD35-4FE0AA122B70}"/>
                </a:ext>
              </a:extLst>
            </p:cNvPr>
            <p:cNvCxnSpPr>
              <a:stCxn id="59" idx="2"/>
              <a:endCxn id="58" idx="0"/>
            </p:cNvCxnSpPr>
            <p:nvPr/>
          </p:nvCxnSpPr>
          <p:spPr>
            <a:xfrm flipH="1">
              <a:off x="539338" y="3412435"/>
              <a:ext cx="646731"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F2DE296-FC4A-4220-84E8-3E047FD5EFAD}"/>
                </a:ext>
              </a:extLst>
            </p:cNvPr>
            <p:cNvCxnSpPr>
              <a:stCxn id="54" idx="2"/>
              <a:endCxn id="61" idx="0"/>
            </p:cNvCxnSpPr>
            <p:nvPr/>
          </p:nvCxnSpPr>
          <p:spPr>
            <a:xfrm flipH="1">
              <a:off x="1957804" y="3412435"/>
              <a:ext cx="858282" cy="617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76A7644-D2AC-44D6-B1D7-D3F79EE8721B}"/>
                </a:ext>
              </a:extLst>
            </p:cNvPr>
            <p:cNvCxnSpPr>
              <a:stCxn id="54" idx="2"/>
              <a:endCxn id="60" idx="0"/>
            </p:cNvCxnSpPr>
            <p:nvPr/>
          </p:nvCxnSpPr>
          <p:spPr>
            <a:xfrm>
              <a:off x="2816086" y="3412435"/>
              <a:ext cx="556246"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CD65F9A-7DC4-49AB-B67E-D38811ED953B}"/>
                </a:ext>
              </a:extLst>
            </p:cNvPr>
            <p:cNvCxnSpPr>
              <a:stCxn id="53" idx="2"/>
              <a:endCxn id="52" idx="0"/>
            </p:cNvCxnSpPr>
            <p:nvPr/>
          </p:nvCxnSpPr>
          <p:spPr>
            <a:xfrm>
              <a:off x="4333118" y="3438941"/>
              <a:ext cx="753373" cy="583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C51A09D3-594F-4836-939C-541B62AD9322}"/>
                </a:ext>
              </a:extLst>
            </p:cNvPr>
            <p:cNvCxnSpPr>
              <a:stCxn id="61" idx="2"/>
              <a:endCxn id="57" idx="0"/>
            </p:cNvCxnSpPr>
            <p:nvPr/>
          </p:nvCxnSpPr>
          <p:spPr>
            <a:xfrm flipH="1">
              <a:off x="1957116" y="4755877"/>
              <a:ext cx="688" cy="942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23A65A8-6337-40E8-9D41-BA7F8D243D49}"/>
                </a:ext>
              </a:extLst>
            </p:cNvPr>
            <p:cNvCxnSpPr>
              <a:stCxn id="60" idx="2"/>
              <a:endCxn id="55" idx="0"/>
            </p:cNvCxnSpPr>
            <p:nvPr/>
          </p:nvCxnSpPr>
          <p:spPr>
            <a:xfrm>
              <a:off x="3372332" y="4747593"/>
              <a:ext cx="0" cy="945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0053971-6AAB-44A4-91F0-893702A647A1}"/>
                </a:ext>
              </a:extLst>
            </p:cNvPr>
            <p:cNvCxnSpPr>
              <a:stCxn id="52" idx="2"/>
              <a:endCxn id="56" idx="0"/>
            </p:cNvCxnSpPr>
            <p:nvPr/>
          </p:nvCxnSpPr>
          <p:spPr>
            <a:xfrm>
              <a:off x="5086491" y="4747593"/>
              <a:ext cx="0" cy="950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9DDDFCE3-1576-4D3F-97C5-00F3218C6020}"/>
              </a:ext>
            </a:extLst>
          </p:cNvPr>
          <p:cNvSpPr txBox="1"/>
          <p:nvPr/>
        </p:nvSpPr>
        <p:spPr>
          <a:xfrm>
            <a:off x="2537789" y="506896"/>
            <a:ext cx="688009" cy="369332"/>
          </a:xfrm>
          <a:prstGeom prst="rect">
            <a:avLst/>
          </a:prstGeom>
          <a:noFill/>
        </p:spPr>
        <p:txBody>
          <a:bodyPr wrap="none" rtlCol="0">
            <a:spAutoFit/>
          </a:bodyPr>
          <a:lstStyle/>
          <a:p>
            <a:r>
              <a:rPr lang="en-GB" b="1" dirty="0"/>
              <a:t>DOM</a:t>
            </a:r>
          </a:p>
        </p:txBody>
      </p:sp>
      <p:sp>
        <p:nvSpPr>
          <p:cNvPr id="73" name="TextBox 72">
            <a:extLst>
              <a:ext uri="{FF2B5EF4-FFF2-40B4-BE49-F238E27FC236}">
                <a16:creationId xmlns:a16="http://schemas.microsoft.com/office/drawing/2014/main" id="{02FAC3C1-C526-42CC-981F-C32CA9627997}"/>
              </a:ext>
            </a:extLst>
          </p:cNvPr>
          <p:cNvSpPr txBox="1"/>
          <p:nvPr/>
        </p:nvSpPr>
        <p:spPr>
          <a:xfrm>
            <a:off x="8571207" y="511880"/>
            <a:ext cx="1388522" cy="369332"/>
          </a:xfrm>
          <a:prstGeom prst="rect">
            <a:avLst/>
          </a:prstGeom>
          <a:noFill/>
        </p:spPr>
        <p:txBody>
          <a:bodyPr wrap="none" rtlCol="0">
            <a:spAutoFit/>
          </a:bodyPr>
          <a:lstStyle/>
          <a:p>
            <a:r>
              <a:rPr lang="en-GB" b="1" dirty="0"/>
              <a:t>Virtual DOM</a:t>
            </a:r>
          </a:p>
        </p:txBody>
      </p:sp>
    </p:spTree>
    <p:extLst>
      <p:ext uri="{BB962C8B-B14F-4D97-AF65-F5344CB8AC3E}">
        <p14:creationId xmlns:p14="http://schemas.microsoft.com/office/powerpoint/2010/main" val="3337047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DBEDF541-88DA-4AA4-A10F-94CBC3F30DF5}"/>
              </a:ext>
            </a:extLst>
          </p:cNvPr>
          <p:cNvGrpSpPr/>
          <p:nvPr/>
        </p:nvGrpSpPr>
        <p:grpSpPr>
          <a:xfrm>
            <a:off x="261042" y="1217502"/>
            <a:ext cx="5600700" cy="5206491"/>
            <a:chOff x="12564" y="1217502"/>
            <a:chExt cx="5600700" cy="5206491"/>
          </a:xfrm>
        </p:grpSpPr>
        <p:sp>
          <p:nvSpPr>
            <p:cNvPr id="5" name="Rectangle: Rounded Corners 4">
              <a:extLst>
                <a:ext uri="{FF2B5EF4-FFF2-40B4-BE49-F238E27FC236}">
                  <a16:creationId xmlns:a16="http://schemas.microsoft.com/office/drawing/2014/main" id="{245A7315-B98C-4729-BB5F-22BD3EF97294}"/>
                </a:ext>
              </a:extLst>
            </p:cNvPr>
            <p:cNvSpPr/>
            <p:nvPr/>
          </p:nvSpPr>
          <p:spPr>
            <a:xfrm>
              <a:off x="2289311" y="1217502"/>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155EA7D9-5C85-46A4-A934-C6A3350BFC47}"/>
                </a:ext>
              </a:extLst>
            </p:cNvPr>
            <p:cNvSpPr/>
            <p:nvPr/>
          </p:nvSpPr>
          <p:spPr>
            <a:xfrm>
              <a:off x="4559717"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6ED225DD-2418-4C1F-A1C9-865F146D4D7C}"/>
                </a:ext>
              </a:extLst>
            </p:cNvPr>
            <p:cNvSpPr/>
            <p:nvPr/>
          </p:nvSpPr>
          <p:spPr>
            <a:xfrm>
              <a:off x="3806344" y="2713384"/>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E2CAAE03-32B8-49BA-AC12-6F9109CCEB65}"/>
                </a:ext>
              </a:extLst>
            </p:cNvPr>
            <p:cNvSpPr/>
            <p:nvPr/>
          </p:nvSpPr>
          <p:spPr>
            <a:xfrm>
              <a:off x="2289312"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Rounded Corners 16">
              <a:extLst>
                <a:ext uri="{FF2B5EF4-FFF2-40B4-BE49-F238E27FC236}">
                  <a16:creationId xmlns:a16="http://schemas.microsoft.com/office/drawing/2014/main" id="{AB02E9C2-496A-4452-BC27-4C00E8A8F1CB}"/>
                </a:ext>
              </a:extLst>
            </p:cNvPr>
            <p:cNvSpPr/>
            <p:nvPr/>
          </p:nvSpPr>
          <p:spPr>
            <a:xfrm>
              <a:off x="2845558" y="569346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4CC33B0E-7298-4C40-BFDB-B140316E554C}"/>
                </a:ext>
              </a:extLst>
            </p:cNvPr>
            <p:cNvSpPr/>
            <p:nvPr/>
          </p:nvSpPr>
          <p:spPr>
            <a:xfrm>
              <a:off x="4559717" y="5698435"/>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155CD58F-DCED-4A3C-95DD-6982F606CD9A}"/>
                </a:ext>
              </a:extLst>
            </p:cNvPr>
            <p:cNvSpPr/>
            <p:nvPr/>
          </p:nvSpPr>
          <p:spPr>
            <a:xfrm>
              <a:off x="1430342" y="5698436"/>
              <a:ext cx="1053547" cy="725557"/>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Rounded Corners 19">
              <a:extLst>
                <a:ext uri="{FF2B5EF4-FFF2-40B4-BE49-F238E27FC236}">
                  <a16:creationId xmlns:a16="http://schemas.microsoft.com/office/drawing/2014/main" id="{4ACADF86-B115-4254-90BD-3F45236C17F3}"/>
                </a:ext>
              </a:extLst>
            </p:cNvPr>
            <p:cNvSpPr/>
            <p:nvPr/>
          </p:nvSpPr>
          <p:spPr>
            <a:xfrm>
              <a:off x="12564"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Rounded Corners 20">
              <a:extLst>
                <a:ext uri="{FF2B5EF4-FFF2-40B4-BE49-F238E27FC236}">
                  <a16:creationId xmlns:a16="http://schemas.microsoft.com/office/drawing/2014/main" id="{5B4D8059-80FC-4A42-8034-D5DE0C7A6BCE}"/>
                </a:ext>
              </a:extLst>
            </p:cNvPr>
            <p:cNvSpPr/>
            <p:nvPr/>
          </p:nvSpPr>
          <p:spPr>
            <a:xfrm>
              <a:off x="659295"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Rounded Corners 21">
              <a:extLst>
                <a:ext uri="{FF2B5EF4-FFF2-40B4-BE49-F238E27FC236}">
                  <a16:creationId xmlns:a16="http://schemas.microsoft.com/office/drawing/2014/main" id="{F2648CBC-9FD5-4AEB-8FBE-6F0EDDB8093F}"/>
                </a:ext>
              </a:extLst>
            </p:cNvPr>
            <p:cNvSpPr/>
            <p:nvPr/>
          </p:nvSpPr>
          <p:spPr>
            <a:xfrm>
              <a:off x="2845558"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Rounded Corners 22">
              <a:extLst>
                <a:ext uri="{FF2B5EF4-FFF2-40B4-BE49-F238E27FC236}">
                  <a16:creationId xmlns:a16="http://schemas.microsoft.com/office/drawing/2014/main" id="{707ED252-ED24-45AB-8CC2-282B69C37D3A}"/>
                </a:ext>
              </a:extLst>
            </p:cNvPr>
            <p:cNvSpPr/>
            <p:nvPr/>
          </p:nvSpPr>
          <p:spPr>
            <a:xfrm>
              <a:off x="1431030" y="4030320"/>
              <a:ext cx="1053547" cy="725557"/>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Arrow Connector 27">
              <a:extLst>
                <a:ext uri="{FF2B5EF4-FFF2-40B4-BE49-F238E27FC236}">
                  <a16:creationId xmlns:a16="http://schemas.microsoft.com/office/drawing/2014/main" id="{81AEB170-B7E6-4861-A7A0-93B137D23012}"/>
                </a:ext>
              </a:extLst>
            </p:cNvPr>
            <p:cNvCxnSpPr>
              <a:stCxn id="5" idx="2"/>
              <a:endCxn id="8" idx="0"/>
            </p:cNvCxnSpPr>
            <p:nvPr/>
          </p:nvCxnSpPr>
          <p:spPr>
            <a:xfrm>
              <a:off x="2816085" y="1943059"/>
              <a:ext cx="1"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BB4057C-C96B-45EB-B8E4-C6FD7D10A737}"/>
                </a:ext>
              </a:extLst>
            </p:cNvPr>
            <p:cNvCxnSpPr>
              <a:stCxn id="5" idx="2"/>
              <a:endCxn id="7" idx="0"/>
            </p:cNvCxnSpPr>
            <p:nvPr/>
          </p:nvCxnSpPr>
          <p:spPr>
            <a:xfrm>
              <a:off x="2816085" y="1943059"/>
              <a:ext cx="1517033" cy="770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E668CAA-B00A-419C-BFE4-F637420FF299}"/>
                </a:ext>
              </a:extLst>
            </p:cNvPr>
            <p:cNvCxnSpPr>
              <a:stCxn id="5" idx="2"/>
              <a:endCxn id="21" idx="0"/>
            </p:cNvCxnSpPr>
            <p:nvPr/>
          </p:nvCxnSpPr>
          <p:spPr>
            <a:xfrm flipH="1">
              <a:off x="1186069" y="1943059"/>
              <a:ext cx="1630016"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0586518-4D2E-4CDD-83FD-C361167CAEC3}"/>
                </a:ext>
              </a:extLst>
            </p:cNvPr>
            <p:cNvCxnSpPr>
              <a:stCxn id="21" idx="2"/>
              <a:endCxn id="20" idx="0"/>
            </p:cNvCxnSpPr>
            <p:nvPr/>
          </p:nvCxnSpPr>
          <p:spPr>
            <a:xfrm flipH="1">
              <a:off x="539338" y="3412435"/>
              <a:ext cx="646731"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1D5E6C-4A2F-4B04-84CD-61239B42C5E2}"/>
                </a:ext>
              </a:extLst>
            </p:cNvPr>
            <p:cNvCxnSpPr>
              <a:stCxn id="8" idx="2"/>
              <a:endCxn id="23" idx="0"/>
            </p:cNvCxnSpPr>
            <p:nvPr/>
          </p:nvCxnSpPr>
          <p:spPr>
            <a:xfrm flipH="1">
              <a:off x="1957804" y="3412435"/>
              <a:ext cx="858282" cy="617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A2B30A8-7F94-499E-A750-3636B99D7941}"/>
                </a:ext>
              </a:extLst>
            </p:cNvPr>
            <p:cNvCxnSpPr>
              <a:stCxn id="8" idx="2"/>
              <a:endCxn id="22" idx="0"/>
            </p:cNvCxnSpPr>
            <p:nvPr/>
          </p:nvCxnSpPr>
          <p:spPr>
            <a:xfrm>
              <a:off x="2816086" y="3412435"/>
              <a:ext cx="556246"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22901B3-23C7-4DD0-95A7-8D2EFD73462D}"/>
                </a:ext>
              </a:extLst>
            </p:cNvPr>
            <p:cNvCxnSpPr>
              <a:stCxn id="7" idx="2"/>
              <a:endCxn id="6" idx="0"/>
            </p:cNvCxnSpPr>
            <p:nvPr/>
          </p:nvCxnSpPr>
          <p:spPr>
            <a:xfrm>
              <a:off x="4333118" y="3438941"/>
              <a:ext cx="753373" cy="583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02A7514-1E62-48C7-AB09-42B47E43D2F4}"/>
                </a:ext>
              </a:extLst>
            </p:cNvPr>
            <p:cNvCxnSpPr>
              <a:stCxn id="23" idx="2"/>
              <a:endCxn id="19" idx="0"/>
            </p:cNvCxnSpPr>
            <p:nvPr/>
          </p:nvCxnSpPr>
          <p:spPr>
            <a:xfrm flipH="1">
              <a:off x="1957116" y="4755877"/>
              <a:ext cx="688" cy="942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CBB0A1F-5C48-404C-9574-FC3AF68C833A}"/>
                </a:ext>
              </a:extLst>
            </p:cNvPr>
            <p:cNvCxnSpPr>
              <a:stCxn id="22" idx="2"/>
              <a:endCxn id="17" idx="0"/>
            </p:cNvCxnSpPr>
            <p:nvPr/>
          </p:nvCxnSpPr>
          <p:spPr>
            <a:xfrm>
              <a:off x="3372332" y="4747593"/>
              <a:ext cx="0" cy="945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A66310A-81C1-4F00-8E9B-0CBD742B128A}"/>
                </a:ext>
              </a:extLst>
            </p:cNvPr>
            <p:cNvCxnSpPr>
              <a:stCxn id="6" idx="2"/>
              <a:endCxn id="18" idx="0"/>
            </p:cNvCxnSpPr>
            <p:nvPr/>
          </p:nvCxnSpPr>
          <p:spPr>
            <a:xfrm>
              <a:off x="5086491" y="4747593"/>
              <a:ext cx="0" cy="950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2B9BD496-2468-4097-A737-FB045451A4F4}"/>
              </a:ext>
            </a:extLst>
          </p:cNvPr>
          <p:cNvGrpSpPr/>
          <p:nvPr/>
        </p:nvGrpSpPr>
        <p:grpSpPr>
          <a:xfrm>
            <a:off x="6522354" y="1113989"/>
            <a:ext cx="5600700" cy="5206491"/>
            <a:chOff x="12564" y="1217502"/>
            <a:chExt cx="5600700" cy="5206491"/>
          </a:xfrm>
        </p:grpSpPr>
        <p:sp>
          <p:nvSpPr>
            <p:cNvPr id="51" name="Rectangle: Rounded Corners 50">
              <a:extLst>
                <a:ext uri="{FF2B5EF4-FFF2-40B4-BE49-F238E27FC236}">
                  <a16:creationId xmlns:a16="http://schemas.microsoft.com/office/drawing/2014/main" id="{A9E5C442-F658-4132-AFC5-9E2371C07D4C}"/>
                </a:ext>
              </a:extLst>
            </p:cNvPr>
            <p:cNvSpPr/>
            <p:nvPr/>
          </p:nvSpPr>
          <p:spPr>
            <a:xfrm>
              <a:off x="2289311" y="1217502"/>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Rounded Corners 51">
              <a:extLst>
                <a:ext uri="{FF2B5EF4-FFF2-40B4-BE49-F238E27FC236}">
                  <a16:creationId xmlns:a16="http://schemas.microsoft.com/office/drawing/2014/main" id="{CD0EB794-4B6A-4780-91AB-2DF6E06B9260}"/>
                </a:ext>
              </a:extLst>
            </p:cNvPr>
            <p:cNvSpPr/>
            <p:nvPr/>
          </p:nvSpPr>
          <p:spPr>
            <a:xfrm>
              <a:off x="4559717"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Rounded Corners 52">
              <a:extLst>
                <a:ext uri="{FF2B5EF4-FFF2-40B4-BE49-F238E27FC236}">
                  <a16:creationId xmlns:a16="http://schemas.microsoft.com/office/drawing/2014/main" id="{35D9040C-D5DA-4391-92AC-44BC0216E06F}"/>
                </a:ext>
              </a:extLst>
            </p:cNvPr>
            <p:cNvSpPr/>
            <p:nvPr/>
          </p:nvSpPr>
          <p:spPr>
            <a:xfrm>
              <a:off x="3806344" y="2713384"/>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Rounded Corners 53">
              <a:extLst>
                <a:ext uri="{FF2B5EF4-FFF2-40B4-BE49-F238E27FC236}">
                  <a16:creationId xmlns:a16="http://schemas.microsoft.com/office/drawing/2014/main" id="{8C74223F-4687-49C2-B6C8-2CFB537F61FC}"/>
                </a:ext>
              </a:extLst>
            </p:cNvPr>
            <p:cNvSpPr/>
            <p:nvPr/>
          </p:nvSpPr>
          <p:spPr>
            <a:xfrm>
              <a:off x="2289312"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CBE67D52-3BE9-429B-B590-A0B59E532CED}"/>
                </a:ext>
              </a:extLst>
            </p:cNvPr>
            <p:cNvSpPr/>
            <p:nvPr/>
          </p:nvSpPr>
          <p:spPr>
            <a:xfrm>
              <a:off x="2845558" y="569346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4DA34AE9-5A85-41B5-B8D5-57F0F2AA49C7}"/>
                </a:ext>
              </a:extLst>
            </p:cNvPr>
            <p:cNvSpPr/>
            <p:nvPr/>
          </p:nvSpPr>
          <p:spPr>
            <a:xfrm>
              <a:off x="4559717" y="5698435"/>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Rounded Corners 56">
              <a:extLst>
                <a:ext uri="{FF2B5EF4-FFF2-40B4-BE49-F238E27FC236}">
                  <a16:creationId xmlns:a16="http://schemas.microsoft.com/office/drawing/2014/main" id="{3FB2468C-F5DA-4896-9C9A-48C1F72F4D57}"/>
                </a:ext>
              </a:extLst>
            </p:cNvPr>
            <p:cNvSpPr/>
            <p:nvPr/>
          </p:nvSpPr>
          <p:spPr>
            <a:xfrm>
              <a:off x="1430342" y="5698436"/>
              <a:ext cx="1053547" cy="725557"/>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Rounded Corners 57">
              <a:extLst>
                <a:ext uri="{FF2B5EF4-FFF2-40B4-BE49-F238E27FC236}">
                  <a16:creationId xmlns:a16="http://schemas.microsoft.com/office/drawing/2014/main" id="{6FE7CF79-7E70-47B9-9377-BDE07FCE3B31}"/>
                </a:ext>
              </a:extLst>
            </p:cNvPr>
            <p:cNvSpPr/>
            <p:nvPr/>
          </p:nvSpPr>
          <p:spPr>
            <a:xfrm>
              <a:off x="12564"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Rounded Corners 58">
              <a:extLst>
                <a:ext uri="{FF2B5EF4-FFF2-40B4-BE49-F238E27FC236}">
                  <a16:creationId xmlns:a16="http://schemas.microsoft.com/office/drawing/2014/main" id="{A257AEC3-79A6-4E11-8F13-10AA8C008AF4}"/>
                </a:ext>
              </a:extLst>
            </p:cNvPr>
            <p:cNvSpPr/>
            <p:nvPr/>
          </p:nvSpPr>
          <p:spPr>
            <a:xfrm>
              <a:off x="659295"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Rounded Corners 59">
              <a:extLst>
                <a:ext uri="{FF2B5EF4-FFF2-40B4-BE49-F238E27FC236}">
                  <a16:creationId xmlns:a16="http://schemas.microsoft.com/office/drawing/2014/main" id="{7679F9F6-5838-4087-A8E6-6C9C48EBF3AA}"/>
                </a:ext>
              </a:extLst>
            </p:cNvPr>
            <p:cNvSpPr/>
            <p:nvPr/>
          </p:nvSpPr>
          <p:spPr>
            <a:xfrm>
              <a:off x="2845558"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Rounded Corners 60">
              <a:extLst>
                <a:ext uri="{FF2B5EF4-FFF2-40B4-BE49-F238E27FC236}">
                  <a16:creationId xmlns:a16="http://schemas.microsoft.com/office/drawing/2014/main" id="{DBEABAE0-5C36-43D6-B2EB-1A6DEBDC8369}"/>
                </a:ext>
              </a:extLst>
            </p:cNvPr>
            <p:cNvSpPr/>
            <p:nvPr/>
          </p:nvSpPr>
          <p:spPr>
            <a:xfrm>
              <a:off x="1431030" y="4030320"/>
              <a:ext cx="1053547" cy="725557"/>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2" name="Straight Arrow Connector 61">
              <a:extLst>
                <a:ext uri="{FF2B5EF4-FFF2-40B4-BE49-F238E27FC236}">
                  <a16:creationId xmlns:a16="http://schemas.microsoft.com/office/drawing/2014/main" id="{3417C82C-69BB-4573-868F-E33784192D71}"/>
                </a:ext>
              </a:extLst>
            </p:cNvPr>
            <p:cNvCxnSpPr>
              <a:stCxn id="51" idx="2"/>
              <a:endCxn id="54" idx="0"/>
            </p:cNvCxnSpPr>
            <p:nvPr/>
          </p:nvCxnSpPr>
          <p:spPr>
            <a:xfrm>
              <a:off x="2816085" y="1943059"/>
              <a:ext cx="1"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DC42265-A048-4A50-A187-976E29F04C88}"/>
                </a:ext>
              </a:extLst>
            </p:cNvPr>
            <p:cNvCxnSpPr>
              <a:stCxn id="51" idx="2"/>
              <a:endCxn id="53" idx="0"/>
            </p:cNvCxnSpPr>
            <p:nvPr/>
          </p:nvCxnSpPr>
          <p:spPr>
            <a:xfrm>
              <a:off x="2816085" y="1943059"/>
              <a:ext cx="1517033" cy="770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1F30436A-8E45-4809-9CB4-D83DDBC392EC}"/>
                </a:ext>
              </a:extLst>
            </p:cNvPr>
            <p:cNvCxnSpPr>
              <a:stCxn id="51" idx="2"/>
              <a:endCxn id="59" idx="0"/>
            </p:cNvCxnSpPr>
            <p:nvPr/>
          </p:nvCxnSpPr>
          <p:spPr>
            <a:xfrm flipH="1">
              <a:off x="1186069" y="1943059"/>
              <a:ext cx="1630016"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8D28409C-27C0-41F3-AD35-4FE0AA122B70}"/>
                </a:ext>
              </a:extLst>
            </p:cNvPr>
            <p:cNvCxnSpPr>
              <a:stCxn id="59" idx="2"/>
              <a:endCxn id="58" idx="0"/>
            </p:cNvCxnSpPr>
            <p:nvPr/>
          </p:nvCxnSpPr>
          <p:spPr>
            <a:xfrm flipH="1">
              <a:off x="539338" y="3412435"/>
              <a:ext cx="646731"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F2DE296-FC4A-4220-84E8-3E047FD5EFAD}"/>
                </a:ext>
              </a:extLst>
            </p:cNvPr>
            <p:cNvCxnSpPr>
              <a:stCxn id="54" idx="2"/>
              <a:endCxn id="61" idx="0"/>
            </p:cNvCxnSpPr>
            <p:nvPr/>
          </p:nvCxnSpPr>
          <p:spPr>
            <a:xfrm flipH="1">
              <a:off x="1957804" y="3412435"/>
              <a:ext cx="858282" cy="617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76A7644-D2AC-44D6-B1D7-D3F79EE8721B}"/>
                </a:ext>
              </a:extLst>
            </p:cNvPr>
            <p:cNvCxnSpPr>
              <a:stCxn id="54" idx="2"/>
              <a:endCxn id="60" idx="0"/>
            </p:cNvCxnSpPr>
            <p:nvPr/>
          </p:nvCxnSpPr>
          <p:spPr>
            <a:xfrm>
              <a:off x="2816086" y="3412435"/>
              <a:ext cx="556246"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CD65F9A-7DC4-49AB-B67E-D38811ED953B}"/>
                </a:ext>
              </a:extLst>
            </p:cNvPr>
            <p:cNvCxnSpPr>
              <a:stCxn id="53" idx="2"/>
              <a:endCxn id="52" idx="0"/>
            </p:cNvCxnSpPr>
            <p:nvPr/>
          </p:nvCxnSpPr>
          <p:spPr>
            <a:xfrm>
              <a:off x="4333118" y="3438941"/>
              <a:ext cx="753373" cy="583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C51A09D3-594F-4836-939C-541B62AD9322}"/>
                </a:ext>
              </a:extLst>
            </p:cNvPr>
            <p:cNvCxnSpPr>
              <a:stCxn id="61" idx="2"/>
              <a:endCxn id="57" idx="0"/>
            </p:cNvCxnSpPr>
            <p:nvPr/>
          </p:nvCxnSpPr>
          <p:spPr>
            <a:xfrm flipH="1">
              <a:off x="1957116" y="4755877"/>
              <a:ext cx="688" cy="942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23A65A8-6337-40E8-9D41-BA7F8D243D49}"/>
                </a:ext>
              </a:extLst>
            </p:cNvPr>
            <p:cNvCxnSpPr>
              <a:stCxn id="60" idx="2"/>
              <a:endCxn id="55" idx="0"/>
            </p:cNvCxnSpPr>
            <p:nvPr/>
          </p:nvCxnSpPr>
          <p:spPr>
            <a:xfrm>
              <a:off x="3372332" y="4747593"/>
              <a:ext cx="0" cy="945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0053971-6AAB-44A4-91F0-893702A647A1}"/>
                </a:ext>
              </a:extLst>
            </p:cNvPr>
            <p:cNvCxnSpPr>
              <a:stCxn id="52" idx="2"/>
              <a:endCxn id="56" idx="0"/>
            </p:cNvCxnSpPr>
            <p:nvPr/>
          </p:nvCxnSpPr>
          <p:spPr>
            <a:xfrm>
              <a:off x="5086491" y="4747593"/>
              <a:ext cx="0" cy="950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9DDDFCE3-1576-4D3F-97C5-00F3218C6020}"/>
              </a:ext>
            </a:extLst>
          </p:cNvPr>
          <p:cNvSpPr txBox="1"/>
          <p:nvPr/>
        </p:nvSpPr>
        <p:spPr>
          <a:xfrm>
            <a:off x="2537789" y="506896"/>
            <a:ext cx="688009" cy="369332"/>
          </a:xfrm>
          <a:prstGeom prst="rect">
            <a:avLst/>
          </a:prstGeom>
          <a:noFill/>
        </p:spPr>
        <p:txBody>
          <a:bodyPr wrap="none" rtlCol="0">
            <a:spAutoFit/>
          </a:bodyPr>
          <a:lstStyle/>
          <a:p>
            <a:r>
              <a:rPr lang="en-GB" b="1" dirty="0"/>
              <a:t>DOM</a:t>
            </a:r>
          </a:p>
        </p:txBody>
      </p:sp>
      <p:sp>
        <p:nvSpPr>
          <p:cNvPr id="73" name="TextBox 72">
            <a:extLst>
              <a:ext uri="{FF2B5EF4-FFF2-40B4-BE49-F238E27FC236}">
                <a16:creationId xmlns:a16="http://schemas.microsoft.com/office/drawing/2014/main" id="{02FAC3C1-C526-42CC-981F-C32CA9627997}"/>
              </a:ext>
            </a:extLst>
          </p:cNvPr>
          <p:cNvSpPr txBox="1"/>
          <p:nvPr/>
        </p:nvSpPr>
        <p:spPr>
          <a:xfrm>
            <a:off x="8571207" y="511880"/>
            <a:ext cx="1388522" cy="369332"/>
          </a:xfrm>
          <a:prstGeom prst="rect">
            <a:avLst/>
          </a:prstGeom>
          <a:noFill/>
        </p:spPr>
        <p:txBody>
          <a:bodyPr wrap="none" rtlCol="0">
            <a:spAutoFit/>
          </a:bodyPr>
          <a:lstStyle/>
          <a:p>
            <a:r>
              <a:rPr lang="en-GB" b="1" dirty="0"/>
              <a:t>Virtual DOM</a:t>
            </a:r>
          </a:p>
        </p:txBody>
      </p:sp>
      <p:sp>
        <p:nvSpPr>
          <p:cNvPr id="2" name="TextBox 1">
            <a:extLst>
              <a:ext uri="{FF2B5EF4-FFF2-40B4-BE49-F238E27FC236}">
                <a16:creationId xmlns:a16="http://schemas.microsoft.com/office/drawing/2014/main" id="{1185F01C-4CC6-4CB8-AF09-35648A3E6BC3}"/>
              </a:ext>
            </a:extLst>
          </p:cNvPr>
          <p:cNvSpPr txBox="1"/>
          <p:nvPr/>
        </p:nvSpPr>
        <p:spPr>
          <a:xfrm>
            <a:off x="5861742" y="1739348"/>
            <a:ext cx="822661" cy="369332"/>
          </a:xfrm>
          <a:prstGeom prst="rect">
            <a:avLst/>
          </a:prstGeom>
          <a:noFill/>
        </p:spPr>
        <p:txBody>
          <a:bodyPr wrap="none" rtlCol="0">
            <a:spAutoFit/>
          </a:bodyPr>
          <a:lstStyle/>
          <a:p>
            <a:r>
              <a:rPr lang="en-GB" b="1" dirty="0"/>
              <a:t>Diffing</a:t>
            </a:r>
          </a:p>
        </p:txBody>
      </p:sp>
      <p:cxnSp>
        <p:nvCxnSpPr>
          <p:cNvPr id="4" name="Straight Connector 3">
            <a:extLst>
              <a:ext uri="{FF2B5EF4-FFF2-40B4-BE49-F238E27FC236}">
                <a16:creationId xmlns:a16="http://schemas.microsoft.com/office/drawing/2014/main" id="{44D8510B-1143-4A39-ABBD-D302F58D7222}"/>
              </a:ext>
            </a:extLst>
          </p:cNvPr>
          <p:cNvCxnSpPr>
            <a:stCxn id="2" idx="2"/>
          </p:cNvCxnSpPr>
          <p:nvPr/>
        </p:nvCxnSpPr>
        <p:spPr>
          <a:xfrm flipH="1">
            <a:off x="6218237" y="2108680"/>
            <a:ext cx="54836" cy="431034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997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React Components are dynamic</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19"/>
            <a:ext cx="9498922" cy="4735337"/>
          </a:xfrm>
          <a:prstGeom prst="rect">
            <a:avLst/>
          </a:prstGeom>
        </p:spPr>
        <p:txBody>
          <a:bodyPr>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nSpc>
                <a:spcPct val="130000"/>
              </a:lnSpc>
              <a:spcBef>
                <a:spcPts val="0"/>
              </a:spcBef>
              <a:buNone/>
            </a:pPr>
            <a:r>
              <a:rPr lang="en-GB" sz="2400" b="1" dirty="0"/>
              <a:t>Properties</a:t>
            </a:r>
          </a:p>
          <a:p>
            <a:pPr lvl="1">
              <a:lnSpc>
                <a:spcPct val="130000"/>
              </a:lnSpc>
              <a:spcBef>
                <a:spcPts val="0"/>
              </a:spcBef>
              <a:buFont typeface="Wingdings" panose="05000000000000000000" pitchFamily="2" charset="2"/>
              <a:buChar char="ü"/>
            </a:pPr>
            <a:r>
              <a:rPr lang="en-GB" sz="1800" dirty="0"/>
              <a:t>Public settings on components</a:t>
            </a:r>
          </a:p>
          <a:p>
            <a:pPr lvl="2">
              <a:lnSpc>
                <a:spcPct val="130000"/>
              </a:lnSpc>
              <a:spcBef>
                <a:spcPts val="0"/>
              </a:spcBef>
              <a:buFont typeface="Wingdings" panose="05000000000000000000" pitchFamily="2" charset="2"/>
              <a:buChar char="ü"/>
            </a:pPr>
            <a:r>
              <a:rPr lang="en-GB" sz="1100" dirty="0"/>
              <a:t>Similar to HTML element attributes</a:t>
            </a:r>
          </a:p>
          <a:p>
            <a:pPr lvl="1">
              <a:lnSpc>
                <a:spcPct val="130000"/>
              </a:lnSpc>
              <a:spcBef>
                <a:spcPts val="0"/>
              </a:spcBef>
              <a:buFont typeface="Wingdings" panose="05000000000000000000" pitchFamily="2" charset="2"/>
              <a:buChar char="ü"/>
            </a:pPr>
            <a:r>
              <a:rPr lang="en-GB" sz="1800" dirty="0"/>
              <a:t>Use to provide values into components</a:t>
            </a:r>
          </a:p>
          <a:p>
            <a:pPr lvl="1">
              <a:lnSpc>
                <a:spcPct val="130000"/>
              </a:lnSpc>
              <a:spcBef>
                <a:spcPts val="0"/>
              </a:spcBef>
              <a:buFont typeface="Wingdings" panose="05000000000000000000" pitchFamily="2" charset="2"/>
              <a:buChar char="ü"/>
            </a:pPr>
            <a:r>
              <a:rPr lang="en-GB" sz="1800" dirty="0"/>
              <a:t>Use to publish events to consumers</a:t>
            </a:r>
          </a:p>
          <a:p>
            <a:pPr lvl="1">
              <a:lnSpc>
                <a:spcPct val="130000"/>
              </a:lnSpc>
              <a:spcBef>
                <a:spcPts val="0"/>
              </a:spcBef>
              <a:buFont typeface="Wingdings" panose="05000000000000000000" pitchFamily="2" charset="2"/>
              <a:buChar char="ü"/>
            </a:pPr>
            <a:r>
              <a:rPr lang="en-GB" sz="1800" dirty="0"/>
              <a:t>Defined on the component via Typescript interfaces</a:t>
            </a:r>
          </a:p>
          <a:p>
            <a:pPr lvl="1">
              <a:lnSpc>
                <a:spcPct val="130000"/>
              </a:lnSpc>
              <a:spcBef>
                <a:spcPts val="0"/>
              </a:spcBef>
              <a:buFont typeface="Wingdings" panose="05000000000000000000" pitchFamily="2" charset="2"/>
              <a:buChar char="ü"/>
            </a:pPr>
            <a:endParaRPr lang="en-GB" sz="1392" dirty="0"/>
          </a:p>
          <a:p>
            <a:pPr marL="0" indent="0">
              <a:lnSpc>
                <a:spcPct val="130000"/>
              </a:lnSpc>
              <a:spcBef>
                <a:spcPts val="0"/>
              </a:spcBef>
              <a:buNone/>
            </a:pPr>
            <a:r>
              <a:rPr lang="en-GB" sz="2400" b="1" dirty="0"/>
              <a:t>State</a:t>
            </a:r>
          </a:p>
          <a:p>
            <a:pPr lvl="1">
              <a:lnSpc>
                <a:spcPct val="130000"/>
              </a:lnSpc>
              <a:spcBef>
                <a:spcPts val="0"/>
              </a:spcBef>
              <a:buFont typeface="Wingdings" panose="05000000000000000000" pitchFamily="2" charset="2"/>
              <a:buChar char="ü"/>
            </a:pPr>
            <a:r>
              <a:rPr lang="en-GB" sz="1600" dirty="0"/>
              <a:t>State object of a component is a special property bag</a:t>
            </a:r>
          </a:p>
          <a:p>
            <a:pPr lvl="1">
              <a:lnSpc>
                <a:spcPct val="130000"/>
              </a:lnSpc>
              <a:spcBef>
                <a:spcPts val="0"/>
              </a:spcBef>
              <a:buFont typeface="Wingdings" panose="05000000000000000000" pitchFamily="2" charset="2"/>
              <a:buChar char="ü"/>
            </a:pPr>
            <a:r>
              <a:rPr lang="en-GB" sz="1600" dirty="0"/>
              <a:t>React detects when the state changes &amp; triggers a (re)render  of the component</a:t>
            </a:r>
          </a:p>
          <a:p>
            <a:pPr lvl="1">
              <a:lnSpc>
                <a:spcPct val="130000"/>
              </a:lnSpc>
              <a:spcBef>
                <a:spcPts val="0"/>
              </a:spcBef>
              <a:buFont typeface="Wingdings" panose="05000000000000000000" pitchFamily="2" charset="2"/>
              <a:buChar char="ü"/>
            </a:pPr>
            <a:r>
              <a:rPr lang="en-GB" sz="1600" dirty="0"/>
              <a:t>Change the state using the components </a:t>
            </a:r>
            <a:r>
              <a:rPr lang="en-GB" sz="1600" b="1" i="1" dirty="0" err="1"/>
              <a:t>setState</a:t>
            </a:r>
            <a:r>
              <a:rPr lang="en-GB" sz="1600" b="1" i="1" dirty="0"/>
              <a:t>() </a:t>
            </a:r>
            <a:r>
              <a:rPr lang="en-GB" sz="1600" dirty="0"/>
              <a:t>method</a:t>
            </a:r>
          </a:p>
          <a:p>
            <a:pPr lvl="1">
              <a:lnSpc>
                <a:spcPct val="130000"/>
              </a:lnSpc>
              <a:spcBef>
                <a:spcPts val="0"/>
              </a:spcBef>
              <a:buFont typeface="Wingdings" panose="05000000000000000000" pitchFamily="2" charset="2"/>
              <a:buChar char="ü"/>
            </a:pPr>
            <a:r>
              <a:rPr lang="en-GB" sz="1600" dirty="0"/>
              <a:t>Defined on the components via Typescript interfaces</a:t>
            </a:r>
          </a:p>
        </p:txBody>
      </p:sp>
    </p:spTree>
    <p:extLst>
      <p:ext uri="{BB962C8B-B14F-4D97-AF65-F5344CB8AC3E}">
        <p14:creationId xmlns:p14="http://schemas.microsoft.com/office/powerpoint/2010/main" val="1466109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React Components life Cycle</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884583"/>
            <a:ext cx="5688576" cy="5921900"/>
          </a:xfrm>
          <a:prstGeom prst="rect">
            <a:avLst/>
          </a:prstGeom>
        </p:spPr>
        <p:txBody>
          <a:bodyPr>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nSpc>
                <a:spcPct val="130000"/>
              </a:lnSpc>
              <a:spcBef>
                <a:spcPts val="0"/>
              </a:spcBef>
              <a:buNone/>
            </a:pPr>
            <a:r>
              <a:rPr lang="en-US" sz="1400" dirty="0"/>
              <a:t>Each component has several “lifecycle methods” that you can override to run code at particular times in the process. You can use this lifecycle methods.</a:t>
            </a:r>
          </a:p>
          <a:p>
            <a:pPr marL="0" indent="0">
              <a:lnSpc>
                <a:spcPct val="130000"/>
              </a:lnSpc>
              <a:spcBef>
                <a:spcPts val="0"/>
              </a:spcBef>
              <a:buNone/>
            </a:pPr>
            <a:endParaRPr lang="en-US" sz="1400" dirty="0"/>
          </a:p>
          <a:p>
            <a:pPr marL="0" indent="0">
              <a:lnSpc>
                <a:spcPct val="130000"/>
              </a:lnSpc>
              <a:spcBef>
                <a:spcPts val="0"/>
              </a:spcBef>
              <a:buNone/>
            </a:pPr>
            <a:r>
              <a:rPr lang="en-US" sz="1400" b="1" dirty="0"/>
              <a:t>Mounting</a:t>
            </a:r>
          </a:p>
          <a:p>
            <a:pPr marL="0" indent="0">
              <a:lnSpc>
                <a:spcPct val="130000"/>
              </a:lnSpc>
              <a:spcBef>
                <a:spcPts val="0"/>
              </a:spcBef>
              <a:buNone/>
            </a:pPr>
            <a:r>
              <a:rPr lang="en-US" sz="1400" dirty="0"/>
              <a:t>These methods are called in the following order when an instance of a component is being created and inserted into the DOM:</a:t>
            </a:r>
          </a:p>
          <a:p>
            <a:pPr marL="0" indent="0">
              <a:lnSpc>
                <a:spcPct val="130000"/>
              </a:lnSpc>
              <a:spcBef>
                <a:spcPts val="0"/>
              </a:spcBef>
              <a:buNone/>
            </a:pPr>
            <a:endParaRPr lang="en-US" sz="1400" dirty="0"/>
          </a:p>
          <a:p>
            <a:pPr>
              <a:lnSpc>
                <a:spcPct val="130000"/>
              </a:lnSpc>
              <a:spcBef>
                <a:spcPts val="0"/>
              </a:spcBef>
              <a:buFont typeface="Wingdings" panose="05000000000000000000" pitchFamily="2" charset="2"/>
              <a:buChar char="ü"/>
            </a:pPr>
            <a:r>
              <a:rPr lang="en-US" sz="1400" dirty="0"/>
              <a:t>constructor()</a:t>
            </a:r>
          </a:p>
          <a:p>
            <a:pPr>
              <a:lnSpc>
                <a:spcPct val="130000"/>
              </a:lnSpc>
              <a:spcBef>
                <a:spcPts val="0"/>
              </a:spcBef>
              <a:buFont typeface="Wingdings" panose="05000000000000000000" pitchFamily="2" charset="2"/>
              <a:buChar char="ü"/>
            </a:pPr>
            <a:r>
              <a:rPr lang="en-US" sz="1400" dirty="0"/>
              <a:t>render()</a:t>
            </a:r>
          </a:p>
          <a:p>
            <a:pPr>
              <a:lnSpc>
                <a:spcPct val="130000"/>
              </a:lnSpc>
              <a:spcBef>
                <a:spcPts val="0"/>
              </a:spcBef>
              <a:buFont typeface="Wingdings" panose="05000000000000000000" pitchFamily="2" charset="2"/>
              <a:buChar char="ü"/>
            </a:pPr>
            <a:r>
              <a:rPr lang="en-US" sz="1400" dirty="0" err="1"/>
              <a:t>componentDidMount</a:t>
            </a:r>
            <a:r>
              <a:rPr lang="en-US" sz="1400" dirty="0"/>
              <a:t>()</a:t>
            </a:r>
          </a:p>
          <a:p>
            <a:pPr>
              <a:lnSpc>
                <a:spcPct val="130000"/>
              </a:lnSpc>
              <a:spcBef>
                <a:spcPts val="0"/>
              </a:spcBef>
              <a:buFont typeface="Wingdings" panose="05000000000000000000" pitchFamily="2" charset="2"/>
              <a:buChar char="ü"/>
            </a:pPr>
            <a:endParaRPr lang="en-US" sz="1400" dirty="0"/>
          </a:p>
          <a:p>
            <a:pPr marL="0" indent="0">
              <a:lnSpc>
                <a:spcPct val="130000"/>
              </a:lnSpc>
              <a:spcBef>
                <a:spcPts val="0"/>
              </a:spcBef>
              <a:buNone/>
            </a:pPr>
            <a:r>
              <a:rPr lang="en-US" sz="1400" b="1" dirty="0"/>
              <a:t>Updating</a:t>
            </a:r>
          </a:p>
          <a:p>
            <a:pPr marL="0" indent="0">
              <a:lnSpc>
                <a:spcPct val="130000"/>
              </a:lnSpc>
              <a:spcBef>
                <a:spcPts val="0"/>
              </a:spcBef>
              <a:buNone/>
            </a:pPr>
            <a:r>
              <a:rPr lang="en-US" sz="1400" dirty="0"/>
              <a:t>An update can be caused by changes to props or state. These methods are called in the following order when a component is being re-rendered:</a:t>
            </a:r>
          </a:p>
          <a:p>
            <a:pPr>
              <a:lnSpc>
                <a:spcPct val="130000"/>
              </a:lnSpc>
              <a:spcBef>
                <a:spcPts val="0"/>
              </a:spcBef>
              <a:buFont typeface="Wingdings" panose="05000000000000000000" pitchFamily="2" charset="2"/>
              <a:buChar char="ü"/>
            </a:pPr>
            <a:r>
              <a:rPr lang="en-US" sz="1400" dirty="0" err="1"/>
              <a:t>getSnapshotBeforeUpdate</a:t>
            </a:r>
            <a:r>
              <a:rPr lang="en-US" sz="1400" dirty="0"/>
              <a:t>()</a:t>
            </a:r>
          </a:p>
          <a:p>
            <a:pPr>
              <a:lnSpc>
                <a:spcPct val="130000"/>
              </a:lnSpc>
              <a:spcBef>
                <a:spcPts val="0"/>
              </a:spcBef>
              <a:buFont typeface="Wingdings" panose="05000000000000000000" pitchFamily="2" charset="2"/>
              <a:buChar char="ü"/>
            </a:pPr>
            <a:r>
              <a:rPr lang="en-US" sz="1400" dirty="0" err="1"/>
              <a:t>componentDidUpdate</a:t>
            </a:r>
            <a:r>
              <a:rPr lang="en-US" sz="1400" dirty="0"/>
              <a:t>()</a:t>
            </a:r>
          </a:p>
          <a:p>
            <a:pPr>
              <a:lnSpc>
                <a:spcPct val="130000"/>
              </a:lnSpc>
              <a:spcBef>
                <a:spcPts val="0"/>
              </a:spcBef>
              <a:buFont typeface="Wingdings" panose="05000000000000000000" pitchFamily="2" charset="2"/>
              <a:buChar char="ü"/>
            </a:pPr>
            <a:endParaRPr lang="en-US" sz="1400" dirty="0"/>
          </a:p>
          <a:p>
            <a:pPr marL="0" indent="0">
              <a:lnSpc>
                <a:spcPct val="130000"/>
              </a:lnSpc>
              <a:spcBef>
                <a:spcPts val="0"/>
              </a:spcBef>
              <a:buNone/>
            </a:pPr>
            <a:r>
              <a:rPr lang="en-US" sz="1400" b="1" dirty="0"/>
              <a:t>Unmounting</a:t>
            </a:r>
          </a:p>
          <a:p>
            <a:pPr marL="0" indent="0">
              <a:lnSpc>
                <a:spcPct val="130000"/>
              </a:lnSpc>
              <a:spcBef>
                <a:spcPts val="0"/>
              </a:spcBef>
              <a:buNone/>
            </a:pPr>
            <a:r>
              <a:rPr lang="en-US" sz="1400" dirty="0"/>
              <a:t>This method is called when a component is being removed from the DOM:</a:t>
            </a:r>
          </a:p>
          <a:p>
            <a:pPr>
              <a:lnSpc>
                <a:spcPct val="130000"/>
              </a:lnSpc>
              <a:spcBef>
                <a:spcPts val="0"/>
              </a:spcBef>
              <a:buFont typeface="Wingdings" panose="05000000000000000000" pitchFamily="2" charset="2"/>
              <a:buChar char="ü"/>
            </a:pPr>
            <a:r>
              <a:rPr lang="en-US" sz="1400" dirty="0" err="1"/>
              <a:t>componentWillUnmount</a:t>
            </a:r>
            <a:r>
              <a:rPr lang="en-US" sz="1400" dirty="0"/>
              <a:t>()</a:t>
            </a:r>
            <a:endParaRPr lang="en-GB" sz="1400" dirty="0"/>
          </a:p>
        </p:txBody>
      </p:sp>
      <p:pic>
        <p:nvPicPr>
          <p:cNvPr id="2050" name="Picture 2" descr="componentDidMakeSense — React Component Lifecycle Explanation | by ...">
            <a:extLst>
              <a:ext uri="{FF2B5EF4-FFF2-40B4-BE49-F238E27FC236}">
                <a16:creationId xmlns:a16="http://schemas.microsoft.com/office/drawing/2014/main" id="{BF6C7030-9D2B-4F9B-8167-C8807D84C5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2842" y="742040"/>
            <a:ext cx="4823515" cy="5440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6278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4093493" cy="369332"/>
          </a:xfrm>
          <a:prstGeom prst="rect">
            <a:avLst/>
          </a:prstGeom>
        </p:spPr>
        <p:txBody>
          <a:bodyPr wrap="none">
            <a:spAutoFit/>
          </a:bodyPr>
          <a:lstStyle/>
          <a:p>
            <a:r>
              <a:rPr lang="en-US" dirty="0"/>
              <a:t>Lab 13 - Create SPFx webpart using React </a:t>
            </a:r>
          </a:p>
        </p:txBody>
      </p:sp>
    </p:spTree>
    <p:extLst>
      <p:ext uri="{BB962C8B-B14F-4D97-AF65-F5344CB8AC3E}">
        <p14:creationId xmlns:p14="http://schemas.microsoft.com/office/powerpoint/2010/main" val="3867479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919054" y="1544970"/>
            <a:ext cx="5551730" cy="4763349"/>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What is React JS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What is JSX</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React Components</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Html Tags vs React Components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Creating Components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JavaScript Expressions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JSX Gotchas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Relationship with State Machines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Handling Component State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Adding Interactivity by means of events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Using Multiple Components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Transferring props between components</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The Lifecycle of a Component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Alternative Syntax</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SharePoint Framework and React</a:t>
            </a: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99046" y="1175638"/>
            <a:ext cx="3021276" cy="369332"/>
          </a:xfrm>
          <a:prstGeom prst="rect">
            <a:avLst/>
          </a:prstGeom>
        </p:spPr>
        <p:txBody>
          <a:bodyPr wrap="none">
            <a:spAutoFit/>
          </a:bodyPr>
          <a:lstStyle/>
          <a:p>
            <a:r>
              <a:rPr lang="en-US" b="1" dirty="0">
                <a:solidFill>
                  <a:srgbClr val="7030A0"/>
                </a:solidFill>
              </a:rPr>
              <a:t>Module 7: </a:t>
            </a:r>
            <a:r>
              <a:rPr lang="en-GB" b="1" dirty="0">
                <a:solidFill>
                  <a:srgbClr val="7030A0"/>
                </a:solidFill>
              </a:rPr>
              <a:t>React JS Essentials</a:t>
            </a:r>
            <a:r>
              <a:rPr lang="en-US" b="1" dirty="0">
                <a:solidFill>
                  <a:srgbClr val="7030A0"/>
                </a:solidFill>
              </a:rPr>
              <a:t> </a:t>
            </a:r>
            <a:endParaRPr lang="en-GB" b="1" dirty="0">
              <a:solidFill>
                <a:srgbClr val="7030A0"/>
              </a:solidFill>
            </a:endParaRP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React Functional Components</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59478" y="1476619"/>
            <a:ext cx="11208452" cy="4317577"/>
          </a:xfrm>
          <a:prstGeom prst="rect">
            <a:avLst/>
          </a:prstGeom>
        </p:spPr>
        <p:txBody>
          <a:bodyPr>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nSpc>
                <a:spcPct val="130000"/>
              </a:lnSpc>
              <a:spcBef>
                <a:spcPts val="0"/>
              </a:spcBef>
              <a:buNone/>
            </a:pPr>
            <a:r>
              <a:rPr lang="en-US" sz="2400" b="1" dirty="0"/>
              <a:t>Functional Component or Stateless Component</a:t>
            </a:r>
          </a:p>
          <a:p>
            <a:pPr marL="0" indent="0">
              <a:lnSpc>
                <a:spcPct val="130000"/>
              </a:lnSpc>
              <a:spcBef>
                <a:spcPts val="0"/>
              </a:spcBef>
              <a:buNone/>
            </a:pPr>
            <a:endParaRPr lang="en-US" sz="2400" b="1" dirty="0"/>
          </a:p>
          <a:p>
            <a:pPr lvl="1">
              <a:lnSpc>
                <a:spcPct val="130000"/>
              </a:lnSpc>
              <a:spcBef>
                <a:spcPts val="0"/>
              </a:spcBef>
              <a:buFont typeface="Wingdings" panose="05000000000000000000" pitchFamily="2" charset="2"/>
              <a:buChar char="ü"/>
            </a:pPr>
            <a:r>
              <a:rPr lang="en-US" sz="1800" dirty="0"/>
              <a:t>It is simple JavaScript functions that simply returns html UI</a:t>
            </a:r>
          </a:p>
          <a:p>
            <a:pPr lvl="1">
              <a:lnSpc>
                <a:spcPct val="130000"/>
              </a:lnSpc>
              <a:spcBef>
                <a:spcPts val="0"/>
              </a:spcBef>
              <a:buFont typeface="Wingdings" panose="05000000000000000000" pitchFamily="2" charset="2"/>
              <a:buChar char="ü"/>
            </a:pPr>
            <a:r>
              <a:rPr lang="en-US" sz="1800" dirty="0"/>
              <a:t>It is also called “stateless” components because they simply accept data and display them in some form that is they are mainly responsible for rendering UI.</a:t>
            </a:r>
          </a:p>
          <a:p>
            <a:pPr lvl="1">
              <a:lnSpc>
                <a:spcPct val="130000"/>
              </a:lnSpc>
              <a:spcBef>
                <a:spcPts val="0"/>
              </a:spcBef>
              <a:buFont typeface="Wingdings" panose="05000000000000000000" pitchFamily="2" charset="2"/>
              <a:buChar char="ü"/>
            </a:pPr>
            <a:r>
              <a:rPr lang="en-US" sz="1800" dirty="0"/>
              <a:t>It accept properties(props) in function and return html(JSX)</a:t>
            </a:r>
          </a:p>
          <a:p>
            <a:pPr lvl="1">
              <a:lnSpc>
                <a:spcPct val="130000"/>
              </a:lnSpc>
              <a:spcBef>
                <a:spcPts val="0"/>
              </a:spcBef>
              <a:buFont typeface="Wingdings" panose="05000000000000000000" pitchFamily="2" charset="2"/>
              <a:buChar char="ü"/>
            </a:pPr>
            <a:r>
              <a:rPr lang="en-US" sz="1800" dirty="0"/>
              <a:t>It gives solution without using state</a:t>
            </a:r>
          </a:p>
          <a:p>
            <a:pPr lvl="1">
              <a:lnSpc>
                <a:spcPct val="130000"/>
              </a:lnSpc>
              <a:spcBef>
                <a:spcPts val="0"/>
              </a:spcBef>
              <a:buFont typeface="Wingdings" panose="05000000000000000000" pitchFamily="2" charset="2"/>
              <a:buChar char="ü"/>
            </a:pPr>
            <a:r>
              <a:rPr lang="en-US" sz="1800" dirty="0"/>
              <a:t>There is no render method used in functional components.</a:t>
            </a:r>
          </a:p>
          <a:p>
            <a:pPr lvl="1">
              <a:lnSpc>
                <a:spcPct val="130000"/>
              </a:lnSpc>
              <a:spcBef>
                <a:spcPts val="0"/>
              </a:spcBef>
              <a:buFont typeface="Wingdings" panose="05000000000000000000" pitchFamily="2" charset="2"/>
              <a:buChar char="ü"/>
            </a:pPr>
            <a:r>
              <a:rPr lang="en-US" sz="1800" dirty="0"/>
              <a:t>These can be typically defined using arrow functions but can also be created with the regular function keyword.</a:t>
            </a:r>
            <a:endParaRPr lang="en-GB" sz="1392" dirty="0"/>
          </a:p>
        </p:txBody>
      </p:sp>
      <p:sp>
        <p:nvSpPr>
          <p:cNvPr id="6" name="TextBox 5">
            <a:extLst>
              <a:ext uri="{FF2B5EF4-FFF2-40B4-BE49-F238E27FC236}">
                <a16:creationId xmlns:a16="http://schemas.microsoft.com/office/drawing/2014/main" id="{7CE7A617-FB4B-47F5-95C1-B98FB22B387F}"/>
              </a:ext>
            </a:extLst>
          </p:cNvPr>
          <p:cNvSpPr txBox="1"/>
          <p:nvPr/>
        </p:nvSpPr>
        <p:spPr>
          <a:xfrm>
            <a:off x="685800" y="5587163"/>
            <a:ext cx="11082130" cy="923330"/>
          </a:xfrm>
          <a:prstGeom prst="rect">
            <a:avLst/>
          </a:prstGeom>
          <a:noFill/>
        </p:spPr>
        <p:txBody>
          <a:bodyPr wrap="square">
            <a:spAutoFit/>
          </a:bodyPr>
          <a:lstStyle/>
          <a:p>
            <a:r>
              <a:rPr lang="en-GB" b="0" dirty="0">
                <a:solidFill>
                  <a:srgbClr val="0000FF"/>
                </a:solidFill>
                <a:effectLst/>
                <a:latin typeface="Consolas" panose="020B0609020204030204" pitchFamily="49" charset="0"/>
              </a:rPr>
              <a:t>export</a:t>
            </a:r>
            <a:r>
              <a:rPr lang="en-GB" b="0" dirty="0">
                <a:solidFill>
                  <a:srgbClr val="000000"/>
                </a:solidFill>
                <a:effectLst/>
                <a:latin typeface="Consolas" panose="020B0609020204030204" pitchFamily="49" charset="0"/>
              </a:rPr>
              <a:t> </a:t>
            </a:r>
            <a:r>
              <a:rPr lang="en-GB" b="0" dirty="0" err="1">
                <a:solidFill>
                  <a:srgbClr val="0000FF"/>
                </a:solidFill>
                <a:effectLst/>
                <a:latin typeface="Consolas" panose="020B0609020204030204" pitchFamily="49" charset="0"/>
              </a:rPr>
              <a:t>const</a:t>
            </a:r>
            <a:r>
              <a:rPr lang="en-GB" b="0" dirty="0">
                <a:solidFill>
                  <a:srgbClr val="000000"/>
                </a:solidFill>
                <a:effectLst/>
                <a:latin typeface="Consolas" panose="020B0609020204030204" pitchFamily="49" charset="0"/>
              </a:rPr>
              <a:t> </a:t>
            </a:r>
            <a:r>
              <a:rPr lang="en-GB" b="0" dirty="0" err="1">
                <a:solidFill>
                  <a:srgbClr val="000000"/>
                </a:solidFill>
                <a:effectLst/>
                <a:latin typeface="Consolas" panose="020B0609020204030204" pitchFamily="49" charset="0"/>
              </a:rPr>
              <a:t>FunctionalComponentExample</a:t>
            </a:r>
            <a:r>
              <a:rPr lang="en-GB" b="0" dirty="0">
                <a:solidFill>
                  <a:srgbClr val="000000"/>
                </a:solidFill>
                <a:effectLst/>
                <a:latin typeface="Consolas" panose="020B0609020204030204" pitchFamily="49" charset="0"/>
              </a:rPr>
              <a:t>: </a:t>
            </a:r>
            <a:r>
              <a:rPr lang="en-GB" b="0" dirty="0" err="1">
                <a:solidFill>
                  <a:srgbClr val="000000"/>
                </a:solidFill>
                <a:effectLst/>
                <a:latin typeface="Consolas" panose="020B0609020204030204" pitchFamily="49" charset="0"/>
              </a:rPr>
              <a:t>React.FunctionComponent</a:t>
            </a:r>
            <a:r>
              <a:rPr lang="en-GB" b="0" dirty="0">
                <a:solidFill>
                  <a:srgbClr val="000000"/>
                </a:solidFill>
                <a:effectLst/>
                <a:latin typeface="Consolas" panose="020B0609020204030204" pitchFamily="49" charset="0"/>
              </a:rPr>
              <a:t>&lt;</a:t>
            </a:r>
            <a:r>
              <a:rPr lang="en-GB" b="0" dirty="0" err="1">
                <a:solidFill>
                  <a:srgbClr val="000000"/>
                </a:solidFill>
                <a:effectLst/>
                <a:latin typeface="Consolas" panose="020B0609020204030204" pitchFamily="49" charset="0"/>
              </a:rPr>
              <a:t>IItemProps</a:t>
            </a:r>
            <a:r>
              <a:rPr lang="en-GB" b="0" dirty="0">
                <a:solidFill>
                  <a:srgbClr val="000000"/>
                </a:solidFill>
                <a:effectLst/>
                <a:latin typeface="Consolas" panose="020B0609020204030204" pitchFamily="49" charset="0"/>
              </a:rPr>
              <a:t>&gt; = (props: </a:t>
            </a:r>
            <a:r>
              <a:rPr lang="en-GB" b="0" dirty="0" err="1">
                <a:solidFill>
                  <a:srgbClr val="000000"/>
                </a:solidFill>
                <a:effectLst/>
                <a:latin typeface="Consolas" panose="020B0609020204030204" pitchFamily="49" charset="0"/>
              </a:rPr>
              <a:t>IItemProps</a:t>
            </a:r>
            <a:r>
              <a:rPr lang="en-GB" b="0" dirty="0">
                <a:solidFill>
                  <a:srgbClr val="000000"/>
                </a:solidFill>
                <a:effectLst/>
                <a:latin typeface="Consolas" panose="020B0609020204030204" pitchFamily="49" charset="0"/>
              </a:rPr>
              <a:t>) </a:t>
            </a:r>
            <a:r>
              <a:rPr lang="en-GB" b="0" dirty="0">
                <a:solidFill>
                  <a:srgbClr val="0000FF"/>
                </a:solidFill>
                <a:effectLst/>
                <a:latin typeface="Consolas" panose="020B0609020204030204" pitchFamily="49" charset="0"/>
              </a:rPr>
              <a:t>=&gt;</a:t>
            </a:r>
            <a:r>
              <a:rPr lang="en-GB" b="0" dirty="0">
                <a:solidFill>
                  <a:srgbClr val="000000"/>
                </a:solidFill>
                <a:effectLst/>
                <a:latin typeface="Consolas" panose="020B0609020204030204" pitchFamily="49" charset="0"/>
              </a:rPr>
              <a:t> {    </a:t>
            </a:r>
          </a:p>
          <a:p>
            <a:r>
              <a:rPr lang="en-GB" dirty="0">
                <a:solidFill>
                  <a:srgbClr val="000000"/>
                </a:solidFill>
                <a:latin typeface="Consolas" panose="020B0609020204030204" pitchFamily="49" charset="0"/>
              </a:rPr>
              <a:t>}</a:t>
            </a:r>
            <a:endParaRPr lang="en-GB"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2455654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React Functional Components</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0"/>
            <a:ext cx="11475576" cy="3751364"/>
          </a:xfrm>
          <a:prstGeom prst="rect">
            <a:avLst/>
          </a:prstGeom>
        </p:spPr>
        <p:txBody>
          <a:bodyPr>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nSpc>
                <a:spcPct val="130000"/>
              </a:lnSpc>
              <a:spcBef>
                <a:spcPts val="0"/>
              </a:spcBef>
              <a:buNone/>
            </a:pPr>
            <a:r>
              <a:rPr lang="en-US" sz="2400" b="1" dirty="0"/>
              <a:t>Lifecycle method or Lifecycle hooks in functional component</a:t>
            </a:r>
          </a:p>
          <a:p>
            <a:pPr marL="0" indent="0">
              <a:lnSpc>
                <a:spcPct val="130000"/>
              </a:lnSpc>
              <a:spcBef>
                <a:spcPts val="0"/>
              </a:spcBef>
              <a:buNone/>
            </a:pPr>
            <a:endParaRPr lang="en-US" sz="2400" b="1" dirty="0"/>
          </a:p>
          <a:p>
            <a:pPr lvl="1">
              <a:lnSpc>
                <a:spcPct val="130000"/>
              </a:lnSpc>
              <a:spcBef>
                <a:spcPts val="0"/>
              </a:spcBef>
              <a:buFont typeface="Wingdings" panose="05000000000000000000" pitchFamily="2" charset="2"/>
              <a:buChar char="ü"/>
            </a:pPr>
            <a:r>
              <a:rPr lang="en-US" sz="1800" dirty="0"/>
              <a:t>It is simple JavaScript functions that simply returns html UI</a:t>
            </a:r>
          </a:p>
          <a:p>
            <a:pPr lvl="1">
              <a:lnSpc>
                <a:spcPct val="130000"/>
              </a:lnSpc>
              <a:spcBef>
                <a:spcPts val="0"/>
              </a:spcBef>
              <a:buFont typeface="Wingdings" panose="05000000000000000000" pitchFamily="2" charset="2"/>
              <a:buChar char="ü"/>
            </a:pPr>
            <a:r>
              <a:rPr lang="en-US" sz="1800" dirty="0"/>
              <a:t>It is also called “stateless” components because they simply accept data and display them in some form that is they are mainly responsible for rendering UI.</a:t>
            </a:r>
          </a:p>
          <a:p>
            <a:pPr lvl="1">
              <a:lnSpc>
                <a:spcPct val="130000"/>
              </a:lnSpc>
              <a:spcBef>
                <a:spcPts val="0"/>
              </a:spcBef>
              <a:buFont typeface="Wingdings" panose="05000000000000000000" pitchFamily="2" charset="2"/>
              <a:buChar char="ü"/>
            </a:pPr>
            <a:r>
              <a:rPr lang="en-US" sz="1800" dirty="0"/>
              <a:t>It accept properties(props) in function and return html(JSX)</a:t>
            </a:r>
          </a:p>
          <a:p>
            <a:pPr lvl="1">
              <a:lnSpc>
                <a:spcPct val="130000"/>
              </a:lnSpc>
              <a:spcBef>
                <a:spcPts val="0"/>
              </a:spcBef>
              <a:buFont typeface="Wingdings" panose="05000000000000000000" pitchFamily="2" charset="2"/>
              <a:buChar char="ü"/>
            </a:pPr>
            <a:r>
              <a:rPr lang="en-US" sz="1800" dirty="0"/>
              <a:t>It gives solution without using state</a:t>
            </a:r>
          </a:p>
          <a:p>
            <a:pPr lvl="1">
              <a:lnSpc>
                <a:spcPct val="130000"/>
              </a:lnSpc>
              <a:spcBef>
                <a:spcPts val="0"/>
              </a:spcBef>
              <a:buFont typeface="Wingdings" panose="05000000000000000000" pitchFamily="2" charset="2"/>
              <a:buChar char="ü"/>
            </a:pPr>
            <a:r>
              <a:rPr lang="en-US" sz="1800" dirty="0"/>
              <a:t>There is no render method used in functional components.</a:t>
            </a:r>
          </a:p>
          <a:p>
            <a:pPr lvl="1">
              <a:lnSpc>
                <a:spcPct val="130000"/>
              </a:lnSpc>
              <a:spcBef>
                <a:spcPts val="0"/>
              </a:spcBef>
              <a:buFont typeface="Wingdings" panose="05000000000000000000" pitchFamily="2" charset="2"/>
              <a:buChar char="ü"/>
            </a:pPr>
            <a:r>
              <a:rPr lang="en-US" sz="1800" dirty="0"/>
              <a:t>These can be typically defined using arrow functions but can also be created with the regular function keyword.</a:t>
            </a:r>
            <a:endParaRPr lang="en-GB" sz="1392" dirty="0"/>
          </a:p>
        </p:txBody>
      </p:sp>
      <p:sp>
        <p:nvSpPr>
          <p:cNvPr id="5" name="TextBox 4">
            <a:extLst>
              <a:ext uri="{FF2B5EF4-FFF2-40B4-BE49-F238E27FC236}">
                <a16:creationId xmlns:a16="http://schemas.microsoft.com/office/drawing/2014/main" id="{A6A2DB21-7B3D-4160-8D9A-CD6820E3D07C}"/>
              </a:ext>
            </a:extLst>
          </p:cNvPr>
          <p:cNvSpPr txBox="1"/>
          <p:nvPr/>
        </p:nvSpPr>
        <p:spPr>
          <a:xfrm>
            <a:off x="1220027" y="5227984"/>
            <a:ext cx="7337563" cy="1477328"/>
          </a:xfrm>
          <a:prstGeom prst="rect">
            <a:avLst/>
          </a:prstGeom>
          <a:noFill/>
        </p:spPr>
        <p:txBody>
          <a:bodyPr wrap="square">
            <a:spAutoFit/>
          </a:bodyPr>
          <a:lstStyle/>
          <a:p>
            <a:r>
              <a:rPr lang="en-GB" b="0" dirty="0">
                <a:solidFill>
                  <a:srgbClr val="0000FF"/>
                </a:solidFill>
                <a:effectLst/>
                <a:latin typeface="Consolas" panose="020B0609020204030204" pitchFamily="49" charset="0"/>
              </a:rPr>
              <a:t>return</a:t>
            </a:r>
            <a:r>
              <a:rPr lang="en-GB" b="0" dirty="0">
                <a:solidFill>
                  <a:srgbClr val="000000"/>
                </a:solidFill>
                <a:effectLst/>
                <a:latin typeface="Consolas" panose="020B0609020204030204" pitchFamily="49" charset="0"/>
              </a:rPr>
              <a:t> (</a:t>
            </a:r>
          </a:p>
          <a:p>
            <a:r>
              <a:rPr lang="en-GB" b="0" dirty="0">
                <a:solidFill>
                  <a:srgbClr val="000000"/>
                </a:solidFill>
                <a:effectLst/>
                <a:latin typeface="Consolas" panose="020B0609020204030204" pitchFamily="49" charset="0"/>
              </a:rPr>
              <a:t>      </a:t>
            </a:r>
            <a:r>
              <a:rPr lang="en-GB" b="0" dirty="0">
                <a:solidFill>
                  <a:srgbClr val="800000"/>
                </a:solidFill>
                <a:effectLst/>
                <a:latin typeface="Consolas" panose="020B0609020204030204" pitchFamily="49" charset="0"/>
              </a:rPr>
              <a:t>&lt;div&gt;</a:t>
            </a:r>
            <a:endParaRPr lang="en-GB" b="0" dirty="0">
              <a:solidFill>
                <a:srgbClr val="000000"/>
              </a:solidFill>
              <a:effectLst/>
              <a:latin typeface="Consolas" panose="020B0609020204030204" pitchFamily="49" charset="0"/>
            </a:endParaRPr>
          </a:p>
          <a:p>
            <a:r>
              <a:rPr lang="en-GB" b="0" dirty="0">
                <a:solidFill>
                  <a:srgbClr val="000000"/>
                </a:solidFill>
                <a:effectLst/>
                <a:latin typeface="Consolas" panose="020B0609020204030204" pitchFamily="49" charset="0"/>
              </a:rPr>
              <a:t>        </a:t>
            </a:r>
            <a:r>
              <a:rPr lang="en-GB" b="0" dirty="0">
                <a:solidFill>
                  <a:srgbClr val="800000"/>
                </a:solidFill>
                <a:effectLst/>
                <a:latin typeface="Consolas" panose="020B0609020204030204" pitchFamily="49" charset="0"/>
              </a:rPr>
              <a:t>&lt;p&gt;Hello Functional Components</a:t>
            </a:r>
          </a:p>
          <a:p>
            <a:r>
              <a:rPr lang="en-GB" b="0" dirty="0">
                <a:solidFill>
                  <a:srgbClr val="800000"/>
                </a:solidFill>
                <a:effectLst/>
                <a:latin typeface="Consolas" panose="020B0609020204030204" pitchFamily="49" charset="0"/>
              </a:rPr>
              <a:t>&lt;/p&gt;</a:t>
            </a:r>
            <a:endParaRPr lang="en-GB" dirty="0">
              <a:solidFill>
                <a:srgbClr val="000000"/>
              </a:solidFill>
              <a:latin typeface="Consolas" panose="020B0609020204030204" pitchFamily="49" charset="0"/>
            </a:endParaRPr>
          </a:p>
          <a:p>
            <a:r>
              <a:rPr lang="en-GB" b="0" dirty="0">
                <a:solidFill>
                  <a:srgbClr val="800000"/>
                </a:solidFill>
                <a:effectLst/>
                <a:latin typeface="Consolas" panose="020B0609020204030204" pitchFamily="49" charset="0"/>
              </a:rPr>
              <a:t>&lt;/div&gt;</a:t>
            </a:r>
            <a:endParaRPr lang="en-GB"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9651401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State Hook</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0"/>
            <a:ext cx="11475576" cy="2469216"/>
          </a:xfrm>
          <a:prstGeom prst="rect">
            <a:avLst/>
          </a:prstGeom>
        </p:spPr>
        <p:txBody>
          <a:bodyPr>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nSpc>
                <a:spcPct val="130000"/>
              </a:lnSpc>
              <a:spcBef>
                <a:spcPts val="0"/>
              </a:spcBef>
              <a:buNone/>
            </a:pPr>
            <a:r>
              <a:rPr lang="en-US" sz="2400" b="1" dirty="0"/>
              <a:t>Hooks are a new addition in React 16.8. They let you use state and other React features without writing a class.</a:t>
            </a:r>
          </a:p>
          <a:p>
            <a:pPr lvl="1">
              <a:lnSpc>
                <a:spcPct val="130000"/>
              </a:lnSpc>
              <a:spcBef>
                <a:spcPts val="0"/>
              </a:spcBef>
              <a:buFont typeface="Wingdings" panose="05000000000000000000" pitchFamily="2" charset="2"/>
              <a:buChar char="ü"/>
            </a:pPr>
            <a:r>
              <a:rPr lang="en-US" sz="1800" dirty="0"/>
              <a:t>Previously known these as “stateless components”. </a:t>
            </a:r>
          </a:p>
          <a:p>
            <a:pPr lvl="1">
              <a:lnSpc>
                <a:spcPct val="130000"/>
              </a:lnSpc>
              <a:spcBef>
                <a:spcPts val="0"/>
              </a:spcBef>
              <a:buFont typeface="Wingdings" panose="05000000000000000000" pitchFamily="2" charset="2"/>
              <a:buChar char="ü"/>
            </a:pPr>
            <a:r>
              <a:rPr lang="en-US" sz="1800" dirty="0"/>
              <a:t>Now the ability to use React state from these, so we prefer the name “function components”.</a:t>
            </a:r>
          </a:p>
          <a:p>
            <a:pPr lvl="1">
              <a:lnSpc>
                <a:spcPct val="130000"/>
              </a:lnSpc>
              <a:spcBef>
                <a:spcPts val="0"/>
              </a:spcBef>
              <a:buFont typeface="Wingdings" panose="05000000000000000000" pitchFamily="2" charset="2"/>
              <a:buChar char="ü"/>
            </a:pPr>
            <a:r>
              <a:rPr lang="en-US" sz="1800" dirty="0"/>
              <a:t>Hooks don’t work inside classes. But you can use them instead of writing classes.</a:t>
            </a:r>
            <a:endParaRPr lang="en-GB" sz="1392" dirty="0"/>
          </a:p>
        </p:txBody>
      </p:sp>
      <p:sp>
        <p:nvSpPr>
          <p:cNvPr id="5" name="TextBox 4">
            <a:extLst>
              <a:ext uri="{FF2B5EF4-FFF2-40B4-BE49-F238E27FC236}">
                <a16:creationId xmlns:a16="http://schemas.microsoft.com/office/drawing/2014/main" id="{448B0DD4-7459-4BF2-88C2-87F44295AEE8}"/>
              </a:ext>
            </a:extLst>
          </p:cNvPr>
          <p:cNvSpPr txBox="1"/>
          <p:nvPr/>
        </p:nvSpPr>
        <p:spPr>
          <a:xfrm>
            <a:off x="1259784" y="3761170"/>
            <a:ext cx="8729041" cy="369332"/>
          </a:xfrm>
          <a:prstGeom prst="rect">
            <a:avLst/>
          </a:prstGeom>
          <a:noFill/>
        </p:spPr>
        <p:txBody>
          <a:bodyPr wrap="square">
            <a:spAutoFit/>
          </a:bodyPr>
          <a:lstStyle/>
          <a:p>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[price, </a:t>
            </a:r>
            <a:r>
              <a:rPr lang="en-US" b="0" dirty="0" err="1">
                <a:solidFill>
                  <a:srgbClr val="000000"/>
                </a:solidFill>
                <a:effectLst/>
                <a:latin typeface="Consolas" panose="020B0609020204030204" pitchFamily="49" charset="0"/>
              </a:rPr>
              <a:t>setPrice</a:t>
            </a:r>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useState</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props.priceAmount</a:t>
            </a:r>
            <a:r>
              <a:rPr lang="en-US" b="0" dirty="0">
                <a:solidFill>
                  <a:srgbClr val="000000"/>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AACBC0BB-34C2-47CA-A887-D9B3946C7E65}"/>
              </a:ext>
            </a:extLst>
          </p:cNvPr>
          <p:cNvSpPr txBox="1"/>
          <p:nvPr/>
        </p:nvSpPr>
        <p:spPr>
          <a:xfrm>
            <a:off x="1359175" y="4495750"/>
            <a:ext cx="7635737" cy="369332"/>
          </a:xfrm>
          <a:prstGeom prst="rect">
            <a:avLst/>
          </a:prstGeom>
          <a:noFill/>
        </p:spPr>
        <p:txBody>
          <a:bodyPr wrap="square">
            <a:spAutoFit/>
          </a:bodyPr>
          <a:lstStyle/>
          <a:p>
            <a:r>
              <a:rPr lang="en-GB" b="0" dirty="0">
                <a:solidFill>
                  <a:srgbClr val="800000"/>
                </a:solidFill>
                <a:effectLst/>
                <a:latin typeface="Consolas" panose="020B0609020204030204" pitchFamily="49" charset="0"/>
              </a:rPr>
              <a:t>&lt;p&gt;</a:t>
            </a:r>
            <a:r>
              <a:rPr lang="en-GB" b="0" dirty="0">
                <a:solidFill>
                  <a:srgbClr val="000000"/>
                </a:solidFill>
                <a:effectLst/>
                <a:latin typeface="Consolas" panose="020B0609020204030204" pitchFamily="49" charset="0"/>
              </a:rPr>
              <a:t>Price : </a:t>
            </a:r>
            <a:r>
              <a:rPr lang="en-GB" b="0" dirty="0">
                <a:solidFill>
                  <a:srgbClr val="0000FF"/>
                </a:solidFill>
                <a:effectLst/>
                <a:latin typeface="Consolas" panose="020B0609020204030204" pitchFamily="49" charset="0"/>
              </a:rPr>
              <a:t>{</a:t>
            </a:r>
            <a:r>
              <a:rPr lang="en-GB" b="0" dirty="0">
                <a:solidFill>
                  <a:srgbClr val="000000"/>
                </a:solidFill>
                <a:effectLst/>
                <a:latin typeface="Consolas" panose="020B0609020204030204" pitchFamily="49" charset="0"/>
              </a:rPr>
              <a:t>price</a:t>
            </a:r>
            <a:r>
              <a:rPr lang="en-GB" b="0" dirty="0">
                <a:solidFill>
                  <a:srgbClr val="0000FF"/>
                </a:solidFill>
                <a:effectLst/>
                <a:latin typeface="Consolas" panose="020B0609020204030204" pitchFamily="49" charset="0"/>
              </a:rPr>
              <a:t>}</a:t>
            </a:r>
            <a:r>
              <a:rPr lang="en-GB" b="0" dirty="0">
                <a:solidFill>
                  <a:srgbClr val="800000"/>
                </a:solidFill>
                <a:effectLst/>
                <a:latin typeface="Consolas" panose="020B0609020204030204" pitchFamily="49" charset="0"/>
              </a:rPr>
              <a:t>&lt;/p&gt;</a:t>
            </a:r>
            <a:endParaRPr lang="en-GB"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219395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6388480" cy="369332"/>
          </a:xfrm>
          <a:prstGeom prst="rect">
            <a:avLst/>
          </a:prstGeom>
        </p:spPr>
        <p:txBody>
          <a:bodyPr wrap="none">
            <a:spAutoFit/>
          </a:bodyPr>
          <a:lstStyle/>
          <a:p>
            <a:r>
              <a:rPr lang="en-US" dirty="0"/>
              <a:t>Lab 13 A - Create SPFx webpart using React functional Component </a:t>
            </a:r>
          </a:p>
        </p:txBody>
      </p:sp>
    </p:spTree>
    <p:extLst>
      <p:ext uri="{BB962C8B-B14F-4D97-AF65-F5344CB8AC3E}">
        <p14:creationId xmlns:p14="http://schemas.microsoft.com/office/powerpoint/2010/main" val="29601318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C4479B-B941-430E-B8EC-92EFEE71F7F6}"/>
              </a:ext>
            </a:extLst>
          </p:cNvPr>
          <p:cNvSpPr/>
          <p:nvPr/>
        </p:nvSpPr>
        <p:spPr bwMode="auto">
          <a:xfrm>
            <a:off x="0" y="1149177"/>
            <a:ext cx="12436475" cy="584534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2">
            <a:extLst>
              <a:ext uri="{FF2B5EF4-FFF2-40B4-BE49-F238E27FC236}">
                <a16:creationId xmlns:a16="http://schemas.microsoft.com/office/drawing/2014/main" id="{69E2AC4C-2CE3-4C41-8266-082C3C310C42}"/>
              </a:ext>
            </a:extLst>
          </p:cNvPr>
          <p:cNvSpPr>
            <a:spLocks noGrp="1"/>
          </p:cNvSpPr>
          <p:nvPr>
            <p:ph type="body" sz="quarter" idx="10"/>
          </p:nvPr>
        </p:nvSpPr>
        <p:spPr>
          <a:xfrm>
            <a:off x="465138" y="1149177"/>
            <a:ext cx="11533187" cy="439287"/>
          </a:xfrm>
        </p:spPr>
        <p:txBody>
          <a:bodyPr/>
          <a:lstStyle/>
          <a:p>
            <a:pPr algn="just">
              <a:lnSpc>
                <a:spcPct val="110000"/>
              </a:lnSpc>
              <a:buFont typeface="Wingdings" panose="05000000000000000000" pitchFamily="2" charset="2"/>
              <a:buChar char="ü"/>
            </a:pPr>
            <a:r>
              <a:rPr lang="en-GB" sz="1600" dirty="0"/>
              <a:t>s</a:t>
            </a:r>
            <a:endParaRPr lang="en-US" sz="1600" dirty="0">
              <a:latin typeface="+mj-lt"/>
            </a:endParaRPr>
          </a:p>
        </p:txBody>
      </p:sp>
      <p:sp>
        <p:nvSpPr>
          <p:cNvPr id="7" name="Title 1">
            <a:extLst>
              <a:ext uri="{FF2B5EF4-FFF2-40B4-BE49-F238E27FC236}">
                <a16:creationId xmlns:a16="http://schemas.microsoft.com/office/drawing/2014/main" id="{9ABE7800-0FFE-457D-A966-800D6F06F1BF}"/>
              </a:ext>
            </a:extLst>
          </p:cNvPr>
          <p:cNvSpPr>
            <a:spLocks noGrp="1"/>
          </p:cNvSpPr>
          <p:nvPr>
            <p:ph type="title"/>
          </p:nvPr>
        </p:nvSpPr>
        <p:spPr>
          <a:xfrm>
            <a:off x="0" y="157466"/>
            <a:ext cx="11533187" cy="747897"/>
          </a:xfrm>
        </p:spPr>
        <p:txBody>
          <a:bodyPr/>
          <a:lstStyle/>
          <a:p>
            <a:r>
              <a:rPr lang="en-US" sz="5400" dirty="0">
                <a:solidFill>
                  <a:schemeClr val="tx1"/>
                </a:solidFill>
              </a:rPr>
              <a:t>References</a:t>
            </a:r>
          </a:p>
        </p:txBody>
      </p:sp>
    </p:spTree>
    <p:extLst>
      <p:ext uri="{BB962C8B-B14F-4D97-AF65-F5344CB8AC3E}">
        <p14:creationId xmlns:p14="http://schemas.microsoft.com/office/powerpoint/2010/main" val="148273872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0F379E-42A4-4A55-A1C3-3DB73AA36DE8}"/>
              </a:ext>
            </a:extLst>
          </p:cNvPr>
          <p:cNvSpPr/>
          <p:nvPr/>
        </p:nvSpPr>
        <p:spPr bwMode="auto">
          <a:xfrm>
            <a:off x="883" y="497"/>
            <a:ext cx="12434711" cy="6993533"/>
          </a:xfrm>
          <a:prstGeom prst="rect">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dirty="0" err="1">
              <a:gradFill>
                <a:gsLst>
                  <a:gs pos="0">
                    <a:srgbClr val="FFFFFF"/>
                  </a:gs>
                  <a:gs pos="100000">
                    <a:srgbClr val="FFFFFF"/>
                  </a:gs>
                </a:gsLst>
                <a:lin ang="5400000" scaled="0"/>
              </a:gradFill>
              <a:highlight>
                <a:srgbClr val="2F2F2F"/>
              </a:highlight>
              <a:ea typeface="Segoe UI" pitchFamily="34" charset="0"/>
              <a:cs typeface="Segoe UI" pitchFamily="34" charset="0"/>
            </a:endParaRPr>
          </a:p>
        </p:txBody>
      </p:sp>
      <p:pic>
        <p:nvPicPr>
          <p:cNvPr id="15" name="Content Placeholder 14" descr="Group">
            <a:extLst>
              <a:ext uri="{FF2B5EF4-FFF2-40B4-BE49-F238E27FC236}">
                <a16:creationId xmlns:a16="http://schemas.microsoft.com/office/drawing/2014/main" id="{521DEFB8-53F2-43E7-81A5-9C37007C133B}"/>
              </a:ext>
            </a:extLst>
          </p:cNvPr>
          <p:cNvPicPr>
            <a:picLocks noGrp="1" noChangeAspect="1"/>
          </p:cNvPicPr>
          <p:nvPr>
            <p:ph idx="2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73955" y="962776"/>
            <a:ext cx="2715134" cy="2715134"/>
          </a:xfrm>
        </p:spPr>
      </p:pic>
      <p:pic>
        <p:nvPicPr>
          <p:cNvPr id="13" name="Content Placeholder 12" descr="Megaphone">
            <a:extLst>
              <a:ext uri="{FF2B5EF4-FFF2-40B4-BE49-F238E27FC236}">
                <a16:creationId xmlns:a16="http://schemas.microsoft.com/office/drawing/2014/main" id="{244F596D-5D35-4AB3-998D-1F112E0A0B0D}"/>
              </a:ext>
            </a:extLst>
          </p:cNvPr>
          <p:cNvPicPr>
            <a:picLocks noGrp="1" noChangeAspect="1"/>
          </p:cNvPicPr>
          <p:nvPr>
            <p:ph idx="18"/>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0799" y="1084190"/>
            <a:ext cx="2374316" cy="2374316"/>
          </a:xfrm>
        </p:spPr>
      </p:pic>
      <p:sp>
        <p:nvSpPr>
          <p:cNvPr id="5" name="Content Placeholder 4">
            <a:extLst>
              <a:ext uri="{FF2B5EF4-FFF2-40B4-BE49-F238E27FC236}">
                <a16:creationId xmlns:a16="http://schemas.microsoft.com/office/drawing/2014/main" id="{87CE4B98-12A1-4C90-B056-A785FEF964A8}"/>
              </a:ext>
            </a:extLst>
          </p:cNvPr>
          <p:cNvSpPr>
            <a:spLocks noGrp="1"/>
          </p:cNvSpPr>
          <p:nvPr>
            <p:ph idx="1"/>
          </p:nvPr>
        </p:nvSpPr>
        <p:spPr>
          <a:xfrm>
            <a:off x="410038" y="3563225"/>
            <a:ext cx="3704434" cy="1905222"/>
          </a:xfrm>
        </p:spPr>
        <p:txBody>
          <a:bodyPr>
            <a:normAutofit/>
          </a:bodyPr>
          <a:lstStyle/>
          <a:p>
            <a:r>
              <a:rPr lang="en-US" sz="3060" b="1" dirty="0">
                <a:solidFill>
                  <a:schemeClr val="bg1"/>
                </a:solidFill>
              </a:rPr>
              <a:t>SPFx Info</a:t>
            </a:r>
            <a:endParaRPr lang="en-US" sz="1428" b="1" dirty="0">
              <a:solidFill>
                <a:schemeClr val="bg1"/>
              </a:solidFill>
            </a:endParaRPr>
          </a:p>
          <a:p>
            <a:endParaRPr lang="en-GB" sz="2856" b="1" dirty="0">
              <a:solidFill>
                <a:srgbClr val="FFC000"/>
              </a:solidFill>
              <a:hlinkClick r:id="rId6">
                <a:extLst>
                  <a:ext uri="{A12FA001-AC4F-418D-AE19-62706E023703}">
                    <ahyp:hlinkClr xmlns:ahyp="http://schemas.microsoft.com/office/drawing/2018/hyperlinkcolor" val="tx"/>
                  </a:ext>
                </a:extLst>
              </a:hlinkClick>
            </a:endParaRPr>
          </a:p>
          <a:p>
            <a:r>
              <a:rPr lang="en-GB" sz="1632" b="1" dirty="0">
                <a:solidFill>
                  <a:srgbClr val="FFC000"/>
                </a:solidFill>
                <a:hlinkClick r:id="rId6">
                  <a:extLst>
                    <a:ext uri="{A12FA001-AC4F-418D-AE19-62706E023703}">
                      <ahyp:hlinkClr xmlns:ahyp="http://schemas.microsoft.com/office/drawing/2018/hyperlinkcolor" val="tx"/>
                    </a:ext>
                  </a:extLst>
                </a:hlinkClick>
              </a:rPr>
              <a:t>https://docs.microsoft.com/en-us/sharepoint/dev/spfx/sharepoint-framework-overview</a:t>
            </a:r>
            <a:endParaRPr lang="en-US" sz="1632" b="1" dirty="0">
              <a:solidFill>
                <a:srgbClr val="FFC000"/>
              </a:solidFill>
            </a:endParaRPr>
          </a:p>
        </p:txBody>
      </p:sp>
      <p:sp>
        <p:nvSpPr>
          <p:cNvPr id="10" name="Content Placeholder 9">
            <a:extLst>
              <a:ext uri="{FF2B5EF4-FFF2-40B4-BE49-F238E27FC236}">
                <a16:creationId xmlns:a16="http://schemas.microsoft.com/office/drawing/2014/main" id="{92D92019-CFAE-4516-8364-BB58A0AC348D}"/>
              </a:ext>
            </a:extLst>
          </p:cNvPr>
          <p:cNvSpPr>
            <a:spLocks noGrp="1"/>
          </p:cNvSpPr>
          <p:nvPr>
            <p:ph idx="25"/>
          </p:nvPr>
        </p:nvSpPr>
        <p:spPr/>
        <p:txBody>
          <a:bodyPr>
            <a:normAutofit/>
          </a:bodyPr>
          <a:lstStyle/>
          <a:p>
            <a:r>
              <a:rPr lang="en-US" sz="3060" b="1" dirty="0">
                <a:solidFill>
                  <a:schemeClr val="bg1"/>
                </a:solidFill>
              </a:rPr>
              <a:t>Twitter</a:t>
            </a:r>
          </a:p>
          <a:p>
            <a:endParaRPr lang="en-US" sz="1428" b="1" dirty="0">
              <a:solidFill>
                <a:schemeClr val="bg1"/>
              </a:solidFill>
            </a:endParaRPr>
          </a:p>
          <a:p>
            <a:r>
              <a:rPr lang="en-US" sz="2448" b="1" dirty="0">
                <a:solidFill>
                  <a:srgbClr val="FFC000"/>
                </a:solidFill>
              </a:rPr>
              <a:t>@ m365pnp</a:t>
            </a:r>
          </a:p>
        </p:txBody>
      </p:sp>
      <p:sp>
        <p:nvSpPr>
          <p:cNvPr id="11" name="Content Placeholder 10">
            <a:extLst>
              <a:ext uri="{FF2B5EF4-FFF2-40B4-BE49-F238E27FC236}">
                <a16:creationId xmlns:a16="http://schemas.microsoft.com/office/drawing/2014/main" id="{FDC501D9-9B42-496E-A884-A0F3CA738CF3}"/>
              </a:ext>
            </a:extLst>
          </p:cNvPr>
          <p:cNvSpPr>
            <a:spLocks noGrp="1"/>
          </p:cNvSpPr>
          <p:nvPr>
            <p:ph idx="26"/>
          </p:nvPr>
        </p:nvSpPr>
        <p:spPr/>
        <p:txBody>
          <a:bodyPr>
            <a:normAutofit/>
          </a:bodyPr>
          <a:lstStyle/>
          <a:p>
            <a:r>
              <a:rPr lang="en-US" sz="3060" b="1" dirty="0">
                <a:solidFill>
                  <a:schemeClr val="bg1"/>
                </a:solidFill>
              </a:rPr>
              <a:t>Tech Community</a:t>
            </a:r>
          </a:p>
          <a:p>
            <a:endParaRPr lang="en-US" sz="1428" b="1" dirty="0">
              <a:solidFill>
                <a:schemeClr val="bg1"/>
              </a:solidFill>
            </a:endParaRPr>
          </a:p>
          <a:p>
            <a:r>
              <a:rPr lang="en-US" sz="2448" b="1" dirty="0">
                <a:solidFill>
                  <a:srgbClr val="FFC000"/>
                </a:solidFill>
              </a:rPr>
              <a:t>aka.ms/sppnp-community</a:t>
            </a:r>
          </a:p>
        </p:txBody>
      </p:sp>
      <p:pic>
        <p:nvPicPr>
          <p:cNvPr id="22" name="Content Placeholder 21" descr="Twitter Bird">
            <a:extLst>
              <a:ext uri="{FF2B5EF4-FFF2-40B4-BE49-F238E27FC236}">
                <a16:creationId xmlns:a16="http://schemas.microsoft.com/office/drawing/2014/main" id="{6D6F19C4-25E9-4952-A0F3-C3F6022AE41F}"/>
              </a:ext>
            </a:extLst>
          </p:cNvPr>
          <p:cNvPicPr>
            <a:picLocks noGrp="1" noChangeAspect="1" noChangeArrowheads="1"/>
          </p:cNvPicPr>
          <p:nvPr>
            <p:ph idx="21"/>
          </p:nvPr>
        </p:nvPicPr>
        <p:blipFill rotWithShape="1">
          <a:blip r:embed="rId7">
            <a:extLst>
              <a:ext uri="{BEBA8EAE-BF5A-486C-A8C5-ECC9F3942E4B}">
                <a14:imgProps xmlns:a14="http://schemas.microsoft.com/office/drawing/2010/main">
                  <a14:imgLayer r:embed="rId8">
                    <a14:imgEffect>
                      <a14:backgroundRemoval t="23867" b="76267" l="33667" r="65567">
                        <a14:foregroundMark x1="34967" y1="31667" x2="34967" y2="31667"/>
                        <a14:foregroundMark x1="35533" y1="26600" x2="36133" y2="33133"/>
                        <a14:foregroundMark x1="56667" y1="25533" x2="56667" y2="25533"/>
                        <a14:foregroundMark x1="39133" y1="73800" x2="39133" y2="73800"/>
                        <a14:foregroundMark x1="45200" y1="76267" x2="45200" y2="76267"/>
                        <a14:foregroundMark x1="34833" y1="71733" x2="34833" y2="71733"/>
                        <a14:foregroundMark x1="33667" y1="71067" x2="33667" y2="71067"/>
                        <a14:foregroundMark x1="65267" y1="25800" x2="65267" y2="25800"/>
                        <a14:foregroundMark x1="65600" y1="30867" x2="65600" y2="30867"/>
                        <a14:foregroundMark x1="65400" y1="24600" x2="65400" y2="24600"/>
                        <a14:foregroundMark x1="56533" y1="23867" x2="56533" y2="23867"/>
                      </a14:backgroundRemoval>
                    </a14:imgEffect>
                  </a14:imgLayer>
                </a14:imgProps>
              </a:ext>
              <a:ext uri="{28A0092B-C50C-407E-A947-70E740481C1C}">
                <a14:useLocalDpi xmlns:a14="http://schemas.microsoft.com/office/drawing/2010/main" val="0"/>
              </a:ext>
            </a:extLst>
          </a:blip>
          <a:srcRect l="31977" t="21485" r="32227" b="20477"/>
          <a:stretch/>
        </p:blipFill>
        <p:spPr bwMode="auto">
          <a:xfrm>
            <a:off x="5141490" y="1481860"/>
            <a:ext cx="2151173" cy="174390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BE050D6B-BA7A-4E5E-9550-DB53F67BCAEC}"/>
              </a:ext>
            </a:extLst>
          </p:cNvPr>
          <p:cNvCxnSpPr>
            <a:cxnSpLocks/>
          </p:cNvCxnSpPr>
          <p:nvPr/>
        </p:nvCxnSpPr>
        <p:spPr>
          <a:xfrm>
            <a:off x="671813" y="4217296"/>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5BF473C-D798-4CCB-B89E-1768A7F770CF}"/>
              </a:ext>
            </a:extLst>
          </p:cNvPr>
          <p:cNvCxnSpPr>
            <a:cxnSpLocks/>
          </p:cNvCxnSpPr>
          <p:nvPr/>
        </p:nvCxnSpPr>
        <p:spPr>
          <a:xfrm>
            <a:off x="5049603" y="4217296"/>
            <a:ext cx="224306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012C7E-B644-4EBC-8F4B-117B61E82F2A}"/>
              </a:ext>
            </a:extLst>
          </p:cNvPr>
          <p:cNvCxnSpPr>
            <a:cxnSpLocks/>
          </p:cNvCxnSpPr>
          <p:nvPr/>
        </p:nvCxnSpPr>
        <p:spPr>
          <a:xfrm>
            <a:off x="8632553" y="4320254"/>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02888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750"/>
                                        <p:tgtEl>
                                          <p:spTgt spid="12"/>
                                        </p:tgtEl>
                                      </p:cBhvr>
                                    </p:animEffect>
                                  </p:childTnLst>
                                </p:cTn>
                              </p:par>
                              <p:par>
                                <p:cTn id="8" presetID="22" presetClass="entr" presetSubtype="8"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750"/>
                                        <p:tgtEl>
                                          <p:spTgt spid="14"/>
                                        </p:tgtEl>
                                      </p:cBhvr>
                                    </p:animEffect>
                                  </p:childTnLst>
                                </p:cTn>
                              </p:par>
                              <p:par>
                                <p:cTn id="11" presetID="22" presetClass="entr" presetSubtype="8" fill="hold" nodeType="withEffect">
                                  <p:stCondLst>
                                    <p:cond delay="25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What is a React JS? </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8097504"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ü"/>
            </a:pPr>
            <a:r>
              <a:rPr lang="en-US" sz="2000" dirty="0"/>
              <a:t>React is a JavaScript library created by Facebook</a:t>
            </a:r>
          </a:p>
          <a:p>
            <a:pPr>
              <a:lnSpc>
                <a:spcPct val="130000"/>
              </a:lnSpc>
              <a:spcBef>
                <a:spcPts val="0"/>
              </a:spcBef>
              <a:buFont typeface="Wingdings" panose="05000000000000000000" pitchFamily="2" charset="2"/>
              <a:buChar char="ü"/>
            </a:pPr>
            <a:r>
              <a:rPr lang="en-US" sz="2000" dirty="0"/>
              <a:t>React is a User Interface (UI) library</a:t>
            </a:r>
          </a:p>
          <a:p>
            <a:pPr>
              <a:lnSpc>
                <a:spcPct val="130000"/>
              </a:lnSpc>
              <a:spcBef>
                <a:spcPts val="0"/>
              </a:spcBef>
              <a:buFont typeface="Wingdings" panose="05000000000000000000" pitchFamily="2" charset="2"/>
              <a:buChar char="ü"/>
            </a:pPr>
            <a:r>
              <a:rPr lang="en-US" sz="2000" dirty="0"/>
              <a:t>React is a tool for building UI components</a:t>
            </a:r>
          </a:p>
          <a:p>
            <a:pPr>
              <a:lnSpc>
                <a:spcPct val="130000"/>
              </a:lnSpc>
              <a:spcBef>
                <a:spcPts val="0"/>
              </a:spcBef>
              <a:buFont typeface="Wingdings" panose="05000000000000000000" pitchFamily="2" charset="2"/>
              <a:buChar char="ü"/>
            </a:pPr>
            <a:r>
              <a:rPr lang="en-US" sz="2000" dirty="0"/>
              <a:t>Building Single Page Application (SPA)</a:t>
            </a:r>
          </a:p>
          <a:p>
            <a:pPr>
              <a:lnSpc>
                <a:spcPct val="130000"/>
              </a:lnSpc>
              <a:spcBef>
                <a:spcPts val="0"/>
              </a:spcBef>
              <a:buFont typeface="Wingdings" panose="05000000000000000000" pitchFamily="2" charset="2"/>
              <a:buChar char="ü"/>
            </a:pPr>
            <a:r>
              <a:rPr lang="en-US" sz="2000" dirty="0"/>
              <a:t>Allows reusability</a:t>
            </a:r>
          </a:p>
          <a:p>
            <a:pPr>
              <a:lnSpc>
                <a:spcPct val="130000"/>
              </a:lnSpc>
              <a:spcBef>
                <a:spcPts val="0"/>
              </a:spcBef>
              <a:buFont typeface="Wingdings" panose="05000000000000000000" pitchFamily="2" charset="2"/>
              <a:buChar char="ü"/>
            </a:pPr>
            <a:r>
              <a:rPr lang="en-US" sz="2000" dirty="0"/>
              <a:t>Basically, react is the view layer of an MVC application.</a:t>
            </a:r>
          </a:p>
          <a:p>
            <a:pPr>
              <a:lnSpc>
                <a:spcPct val="130000"/>
              </a:lnSpc>
              <a:spcBef>
                <a:spcPts val="0"/>
              </a:spcBef>
              <a:buFont typeface="Wingdings" panose="05000000000000000000" pitchFamily="2" charset="2"/>
              <a:buChar char="ü"/>
            </a:pPr>
            <a:endParaRPr lang="en-US" sz="2000" dirty="0"/>
          </a:p>
          <a:p>
            <a:pPr marL="0" indent="0" algn="just">
              <a:lnSpc>
                <a:spcPct val="130000"/>
              </a:lnSpc>
              <a:spcBef>
                <a:spcPts val="0"/>
              </a:spcBef>
              <a:buNone/>
            </a:pPr>
            <a:r>
              <a:rPr lang="en-US" sz="2000" dirty="0"/>
              <a:t>React makes it painless to create interactive UIs. Design simple views for each state in your application and React will efficiently update and render just the right components when your data changes.</a:t>
            </a:r>
            <a:endParaRPr lang="en-GB" sz="2000" dirty="0"/>
          </a:p>
        </p:txBody>
      </p:sp>
      <p:pic>
        <p:nvPicPr>
          <p:cNvPr id="2050" name="Picture 2" descr="React">
            <a:extLst>
              <a:ext uri="{FF2B5EF4-FFF2-40B4-BE49-F238E27FC236}">
                <a16:creationId xmlns:a16="http://schemas.microsoft.com/office/drawing/2014/main" id="{40E667BA-9E58-4A0E-B378-B11936D336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2364" y="246525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acebook Social Media Icon Facebook Logo, Facebook Logo, Facebook ...">
            <a:extLst>
              <a:ext uri="{FF2B5EF4-FFF2-40B4-BE49-F238E27FC236}">
                <a16:creationId xmlns:a16="http://schemas.microsoft.com/office/drawing/2014/main" id="{FFF03058-1264-41E7-95DB-7E957518E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2705" y="1476621"/>
            <a:ext cx="586755" cy="586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129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Create react app</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7143348" cy="4990440"/>
          </a:xfrm>
          <a:prstGeom prst="rect">
            <a:avLst/>
          </a:prstGeom>
        </p:spPr>
        <p:txBody>
          <a:bodyPr>
            <a:normAutofit fontScale="77500" lnSpcReduction="20000"/>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nSpc>
                <a:spcPct val="130000"/>
              </a:lnSpc>
              <a:spcBef>
                <a:spcPts val="0"/>
              </a:spcBef>
              <a:buNone/>
            </a:pPr>
            <a:r>
              <a:rPr lang="en-US" sz="2000" dirty="0"/>
              <a:t>Create React App is a comfortable environment for learning React and is the best way to start building a new single-page application in React.</a:t>
            </a:r>
          </a:p>
          <a:p>
            <a:pPr marL="0" indent="0">
              <a:lnSpc>
                <a:spcPct val="130000"/>
              </a:lnSpc>
              <a:spcBef>
                <a:spcPts val="0"/>
              </a:spcBef>
              <a:buNone/>
            </a:pPr>
            <a:endParaRPr lang="en-US" sz="2000" dirty="0"/>
          </a:p>
          <a:p>
            <a:pPr marL="0" indent="0">
              <a:lnSpc>
                <a:spcPct val="130000"/>
              </a:lnSpc>
              <a:spcBef>
                <a:spcPts val="0"/>
              </a:spcBef>
              <a:buNone/>
            </a:pPr>
            <a:r>
              <a:rPr lang="en-US" sz="2400" b="1" dirty="0"/>
              <a:t>npm the package manager</a:t>
            </a:r>
          </a:p>
          <a:p>
            <a:pPr marL="0" indent="0">
              <a:lnSpc>
                <a:spcPct val="130000"/>
              </a:lnSpc>
              <a:spcBef>
                <a:spcPts val="0"/>
              </a:spcBef>
              <a:buNone/>
            </a:pPr>
            <a:r>
              <a:rPr lang="en-US" sz="2000" dirty="0"/>
              <a:t>npm (node package manager) is the dependency/package manager you get out of the box when you install Node.js. It provides a way for developers to install packages both globally and locally.</a:t>
            </a:r>
          </a:p>
          <a:p>
            <a:pPr marL="0" indent="0">
              <a:lnSpc>
                <a:spcPct val="130000"/>
              </a:lnSpc>
              <a:spcBef>
                <a:spcPts val="0"/>
              </a:spcBef>
              <a:buNone/>
            </a:pPr>
            <a:endParaRPr lang="en-US" sz="2000" dirty="0"/>
          </a:p>
          <a:p>
            <a:pPr marL="0" indent="0">
              <a:lnSpc>
                <a:spcPct val="130000"/>
              </a:lnSpc>
              <a:spcBef>
                <a:spcPts val="0"/>
              </a:spcBef>
              <a:buNone/>
            </a:pPr>
            <a:r>
              <a:rPr lang="en-US" sz="2400" b="1" dirty="0" err="1"/>
              <a:t>npx</a:t>
            </a:r>
            <a:r>
              <a:rPr lang="en-US" sz="2400" b="1" dirty="0"/>
              <a:t> the package runner</a:t>
            </a:r>
          </a:p>
          <a:p>
            <a:pPr marL="0" indent="0">
              <a:lnSpc>
                <a:spcPct val="130000"/>
              </a:lnSpc>
              <a:spcBef>
                <a:spcPts val="0"/>
              </a:spcBef>
              <a:buNone/>
            </a:pPr>
            <a:r>
              <a:rPr lang="en-US" sz="2000" dirty="0" err="1"/>
              <a:t>npx</a:t>
            </a:r>
            <a:r>
              <a:rPr lang="en-US" sz="2000" dirty="0"/>
              <a:t> is also a CLI tool whose purpose is to make it easy to install and manage dependencies hosted in the npm registry.</a:t>
            </a:r>
          </a:p>
          <a:p>
            <a:pPr marL="0" indent="0">
              <a:lnSpc>
                <a:spcPct val="130000"/>
              </a:lnSpc>
              <a:spcBef>
                <a:spcPts val="0"/>
              </a:spcBef>
              <a:buNone/>
            </a:pPr>
            <a:endParaRPr lang="en-US" sz="2000" dirty="0"/>
          </a:p>
          <a:p>
            <a:pPr marL="0" indent="0">
              <a:lnSpc>
                <a:spcPct val="130000"/>
              </a:lnSpc>
              <a:spcBef>
                <a:spcPts val="0"/>
              </a:spcBef>
              <a:buNone/>
            </a:pPr>
            <a:r>
              <a:rPr lang="en-US" sz="2000" dirty="0"/>
              <a:t>It’s now very easy to run any sort of Node.js based executable that you would normally install via npm.</a:t>
            </a:r>
          </a:p>
          <a:p>
            <a:pPr marL="0" indent="0">
              <a:lnSpc>
                <a:spcPct val="130000"/>
              </a:lnSpc>
              <a:spcBef>
                <a:spcPts val="0"/>
              </a:spcBef>
              <a:buNone/>
            </a:pPr>
            <a:endParaRPr lang="en-US" sz="2000" dirty="0"/>
          </a:p>
          <a:p>
            <a:pPr marL="0" indent="0">
              <a:lnSpc>
                <a:spcPct val="130000"/>
              </a:lnSpc>
              <a:spcBef>
                <a:spcPts val="0"/>
              </a:spcBef>
              <a:buNone/>
            </a:pPr>
            <a:r>
              <a:rPr lang="en-US" sz="2000" dirty="0" err="1"/>
              <a:t>npx</a:t>
            </a:r>
            <a:r>
              <a:rPr lang="en-US" sz="2000" dirty="0"/>
              <a:t> helps us avoid versioning, dependency issues and installing unnecessary packages that we just want to try out.</a:t>
            </a:r>
          </a:p>
          <a:p>
            <a:pPr marL="0" indent="0">
              <a:lnSpc>
                <a:spcPct val="130000"/>
              </a:lnSpc>
              <a:spcBef>
                <a:spcPts val="0"/>
              </a:spcBef>
              <a:buNone/>
            </a:pPr>
            <a:endParaRPr lang="en-GB" sz="2000" dirty="0"/>
          </a:p>
        </p:txBody>
      </p:sp>
      <p:sp>
        <p:nvSpPr>
          <p:cNvPr id="5" name="Rectangle 4">
            <a:extLst>
              <a:ext uri="{FF2B5EF4-FFF2-40B4-BE49-F238E27FC236}">
                <a16:creationId xmlns:a16="http://schemas.microsoft.com/office/drawing/2014/main" id="{EFE7E910-3591-492C-81E1-A29C6A55EB84}"/>
              </a:ext>
            </a:extLst>
          </p:cNvPr>
          <p:cNvSpPr/>
          <p:nvPr/>
        </p:nvSpPr>
        <p:spPr>
          <a:xfrm>
            <a:off x="8294216" y="1892598"/>
            <a:ext cx="3096027" cy="923330"/>
          </a:xfrm>
          <a:prstGeom prst="rect">
            <a:avLst/>
          </a:prstGeom>
          <a:solidFill>
            <a:schemeClr val="bg1">
              <a:lumMod val="85000"/>
            </a:schemeClr>
          </a:solidFill>
          <a:effectLst>
            <a:outerShdw blurRad="63500" sx="102000" sy="102000" algn="ctr" rotWithShape="0">
              <a:prstClr val="black">
                <a:alpha val="40000"/>
              </a:prstClr>
            </a:outerShdw>
          </a:effectLst>
        </p:spPr>
        <p:txBody>
          <a:bodyPr wrap="square">
            <a:spAutoFit/>
          </a:bodyPr>
          <a:lstStyle/>
          <a:p>
            <a:r>
              <a:rPr lang="en-GB" b="1" dirty="0" err="1"/>
              <a:t>npx</a:t>
            </a:r>
            <a:r>
              <a:rPr lang="en-GB" dirty="0"/>
              <a:t> create-react-app my-app</a:t>
            </a:r>
          </a:p>
          <a:p>
            <a:r>
              <a:rPr lang="en-GB" b="1" dirty="0"/>
              <a:t>cd</a:t>
            </a:r>
            <a:r>
              <a:rPr lang="en-GB" dirty="0"/>
              <a:t> my-app</a:t>
            </a:r>
          </a:p>
          <a:p>
            <a:r>
              <a:rPr lang="en-GB" b="1" dirty="0"/>
              <a:t>npm</a:t>
            </a:r>
            <a:r>
              <a:rPr lang="en-GB" dirty="0"/>
              <a:t> start</a:t>
            </a:r>
          </a:p>
        </p:txBody>
      </p:sp>
      <p:pic>
        <p:nvPicPr>
          <p:cNvPr id="6" name="Picture 5">
            <a:extLst>
              <a:ext uri="{FF2B5EF4-FFF2-40B4-BE49-F238E27FC236}">
                <a16:creationId xmlns:a16="http://schemas.microsoft.com/office/drawing/2014/main" id="{6F784153-E47C-491A-B7D9-4F0A92021DF9}"/>
              </a:ext>
            </a:extLst>
          </p:cNvPr>
          <p:cNvPicPr>
            <a:picLocks noChangeAspect="1"/>
          </p:cNvPicPr>
          <p:nvPr/>
        </p:nvPicPr>
        <p:blipFill>
          <a:blip r:embed="rId2"/>
          <a:stretch>
            <a:fillRect/>
          </a:stretch>
        </p:blipFill>
        <p:spPr>
          <a:xfrm>
            <a:off x="8587410" y="3565222"/>
            <a:ext cx="2454964" cy="2392655"/>
          </a:xfrm>
          <a:prstGeom prst="rect">
            <a:avLst/>
          </a:prstGeom>
        </p:spPr>
      </p:pic>
    </p:spTree>
    <p:extLst>
      <p:ext uri="{BB962C8B-B14F-4D97-AF65-F5344CB8AC3E}">
        <p14:creationId xmlns:p14="http://schemas.microsoft.com/office/powerpoint/2010/main" val="2473822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What is a JSX? </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6728101" y="465041"/>
            <a:ext cx="5124737" cy="6055029"/>
          </a:xfrm>
          <a:prstGeom prst="rect">
            <a:avLst/>
          </a:prstGeom>
        </p:spPr>
        <p:txBody>
          <a:bodyPr>
            <a:normAutofit fontScale="55000" lnSpcReduction="20000"/>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b="1" dirty="0"/>
              <a:t>JSX</a:t>
            </a:r>
            <a:r>
              <a:rPr lang="en-US" dirty="0"/>
              <a:t>:</a:t>
            </a:r>
          </a:p>
          <a:p>
            <a:pPr marL="0" indent="0" algn="just">
              <a:lnSpc>
                <a:spcPct val="130000"/>
              </a:lnSpc>
              <a:spcBef>
                <a:spcPts val="0"/>
              </a:spcBef>
              <a:buNone/>
            </a:pPr>
            <a:r>
              <a:rPr lang="en-US" sz="2500" dirty="0"/>
              <a:t>const </a:t>
            </a:r>
            <a:r>
              <a:rPr lang="en-US" sz="2500" dirty="0" err="1"/>
              <a:t>myelement</a:t>
            </a:r>
            <a:r>
              <a:rPr lang="en-US" sz="2500" dirty="0"/>
              <a:t> = &lt;h1&gt;I Love JSX!&lt;/h1&gt;;</a:t>
            </a:r>
          </a:p>
          <a:p>
            <a:pPr marL="0" indent="0" algn="just">
              <a:lnSpc>
                <a:spcPct val="130000"/>
              </a:lnSpc>
              <a:spcBef>
                <a:spcPts val="0"/>
              </a:spcBef>
              <a:buNone/>
            </a:pPr>
            <a:r>
              <a:rPr lang="en-US" sz="2500" dirty="0" err="1"/>
              <a:t>ReactDOM.render</a:t>
            </a:r>
            <a:r>
              <a:rPr lang="en-US" sz="2500" dirty="0"/>
              <a:t>(</a:t>
            </a:r>
            <a:r>
              <a:rPr lang="en-US" sz="2500" dirty="0" err="1"/>
              <a:t>myelement</a:t>
            </a:r>
            <a:r>
              <a:rPr lang="en-US" sz="2500" dirty="0"/>
              <a:t>, </a:t>
            </a:r>
            <a:r>
              <a:rPr lang="en-US" sz="2500" dirty="0" err="1"/>
              <a:t>document.getElementById</a:t>
            </a:r>
            <a:r>
              <a:rPr lang="en-US" sz="2500" dirty="0"/>
              <a:t>('root’));</a:t>
            </a:r>
          </a:p>
          <a:p>
            <a:pPr marL="0" indent="0" algn="just">
              <a:lnSpc>
                <a:spcPct val="130000"/>
              </a:lnSpc>
              <a:spcBef>
                <a:spcPts val="0"/>
              </a:spcBef>
              <a:buNone/>
            </a:pPr>
            <a:endParaRPr lang="en-US" dirty="0"/>
          </a:p>
          <a:p>
            <a:pPr marL="0" indent="0" algn="just">
              <a:lnSpc>
                <a:spcPct val="130000"/>
              </a:lnSpc>
              <a:spcBef>
                <a:spcPts val="0"/>
              </a:spcBef>
              <a:buNone/>
            </a:pPr>
            <a:r>
              <a:rPr lang="en-US" b="1" dirty="0"/>
              <a:t>Without JSX</a:t>
            </a:r>
          </a:p>
          <a:p>
            <a:pPr marL="0" indent="0" algn="just">
              <a:lnSpc>
                <a:spcPct val="130000"/>
              </a:lnSpc>
              <a:spcBef>
                <a:spcPts val="0"/>
              </a:spcBef>
              <a:buNone/>
            </a:pPr>
            <a:r>
              <a:rPr lang="en-US" sz="2500" dirty="0"/>
              <a:t>const </a:t>
            </a:r>
            <a:r>
              <a:rPr lang="en-US" sz="2500" dirty="0" err="1"/>
              <a:t>myelement</a:t>
            </a:r>
            <a:r>
              <a:rPr lang="en-US" sz="2500" dirty="0"/>
              <a:t> = </a:t>
            </a:r>
            <a:r>
              <a:rPr lang="en-US" sz="2500" dirty="0" err="1"/>
              <a:t>React.createElement</a:t>
            </a:r>
            <a:r>
              <a:rPr lang="en-US" sz="2500" dirty="0"/>
              <a:t>('h1', {}, 'I do not use JSX!');</a:t>
            </a:r>
          </a:p>
          <a:p>
            <a:pPr marL="0" indent="0" algn="just">
              <a:lnSpc>
                <a:spcPct val="130000"/>
              </a:lnSpc>
              <a:spcBef>
                <a:spcPts val="0"/>
              </a:spcBef>
              <a:buNone/>
            </a:pPr>
            <a:endParaRPr lang="en-US" sz="2500" dirty="0"/>
          </a:p>
          <a:p>
            <a:pPr marL="0" indent="0" algn="just">
              <a:lnSpc>
                <a:spcPct val="130000"/>
              </a:lnSpc>
              <a:spcBef>
                <a:spcPts val="0"/>
              </a:spcBef>
              <a:buNone/>
            </a:pPr>
            <a:r>
              <a:rPr lang="en-US" sz="2500" dirty="0" err="1"/>
              <a:t>ReactDOM.render</a:t>
            </a:r>
            <a:r>
              <a:rPr lang="en-US" sz="2500" dirty="0"/>
              <a:t>(</a:t>
            </a:r>
            <a:r>
              <a:rPr lang="en-US" sz="2500" dirty="0" err="1"/>
              <a:t>myelement</a:t>
            </a:r>
            <a:r>
              <a:rPr lang="en-US" sz="2500" dirty="0"/>
              <a:t>, </a:t>
            </a:r>
            <a:r>
              <a:rPr lang="en-US" sz="2500" dirty="0" err="1"/>
              <a:t>document.getElementById</a:t>
            </a:r>
            <a:r>
              <a:rPr lang="en-US" sz="2500" dirty="0"/>
              <a:t>('root’));</a:t>
            </a:r>
          </a:p>
          <a:p>
            <a:pPr marL="0" indent="0" algn="just">
              <a:lnSpc>
                <a:spcPct val="130000"/>
              </a:lnSpc>
              <a:spcBef>
                <a:spcPts val="0"/>
              </a:spcBef>
              <a:buNone/>
            </a:pPr>
            <a:endParaRPr lang="en-US" dirty="0"/>
          </a:p>
          <a:p>
            <a:pPr marL="0" indent="0" algn="just">
              <a:lnSpc>
                <a:spcPct val="130000"/>
              </a:lnSpc>
              <a:spcBef>
                <a:spcPts val="0"/>
              </a:spcBef>
              <a:buNone/>
            </a:pPr>
            <a:r>
              <a:rPr lang="en-US" b="1" dirty="0"/>
              <a:t>Expressions in JSX</a:t>
            </a:r>
          </a:p>
          <a:p>
            <a:pPr marL="0" indent="0" algn="just">
              <a:lnSpc>
                <a:spcPct val="130000"/>
              </a:lnSpc>
              <a:spcBef>
                <a:spcPts val="0"/>
              </a:spcBef>
              <a:buNone/>
            </a:pPr>
            <a:r>
              <a:rPr lang="en-US" sz="2500" dirty="0"/>
              <a:t>const </a:t>
            </a:r>
            <a:r>
              <a:rPr lang="en-US" sz="2500" dirty="0" err="1"/>
              <a:t>myelement</a:t>
            </a:r>
            <a:r>
              <a:rPr lang="en-US" sz="2500" dirty="0"/>
              <a:t> = &lt;h1&gt;React is {5 + 5} times better with JSX&lt;/h1&gt;;</a:t>
            </a:r>
          </a:p>
          <a:p>
            <a:pPr marL="0" indent="0" algn="just">
              <a:lnSpc>
                <a:spcPct val="130000"/>
              </a:lnSpc>
              <a:spcBef>
                <a:spcPts val="0"/>
              </a:spcBef>
              <a:buNone/>
            </a:pPr>
            <a:endParaRPr lang="en-US" dirty="0"/>
          </a:p>
          <a:p>
            <a:pPr marL="0" indent="0" algn="just">
              <a:lnSpc>
                <a:spcPct val="130000"/>
              </a:lnSpc>
              <a:spcBef>
                <a:spcPts val="0"/>
              </a:spcBef>
              <a:buNone/>
            </a:pPr>
            <a:r>
              <a:rPr lang="en-US" sz="2900" b="1" dirty="0"/>
              <a:t>Large list</a:t>
            </a:r>
          </a:p>
          <a:p>
            <a:pPr marL="0" indent="0" algn="just">
              <a:lnSpc>
                <a:spcPct val="130000"/>
              </a:lnSpc>
              <a:spcBef>
                <a:spcPts val="0"/>
              </a:spcBef>
              <a:buNone/>
            </a:pPr>
            <a:r>
              <a:rPr lang="it-IT" sz="2500" dirty="0"/>
              <a:t>const myelement = (</a:t>
            </a:r>
          </a:p>
          <a:p>
            <a:pPr marL="0" indent="0" algn="just">
              <a:lnSpc>
                <a:spcPct val="130000"/>
              </a:lnSpc>
              <a:spcBef>
                <a:spcPts val="0"/>
              </a:spcBef>
              <a:buNone/>
            </a:pPr>
            <a:r>
              <a:rPr lang="it-IT" sz="2500" dirty="0"/>
              <a:t>  &lt;ul&gt;</a:t>
            </a:r>
          </a:p>
          <a:p>
            <a:pPr marL="0" indent="0" algn="just">
              <a:lnSpc>
                <a:spcPct val="130000"/>
              </a:lnSpc>
              <a:spcBef>
                <a:spcPts val="0"/>
              </a:spcBef>
              <a:buNone/>
            </a:pPr>
            <a:r>
              <a:rPr lang="it-IT" sz="2500" dirty="0"/>
              <a:t>    &lt;li&gt;Apples&lt;/li&gt;</a:t>
            </a:r>
          </a:p>
          <a:p>
            <a:pPr marL="0" indent="0" algn="just">
              <a:lnSpc>
                <a:spcPct val="130000"/>
              </a:lnSpc>
              <a:spcBef>
                <a:spcPts val="0"/>
              </a:spcBef>
              <a:buNone/>
            </a:pPr>
            <a:r>
              <a:rPr lang="it-IT" sz="2500" dirty="0"/>
              <a:t>    &lt;li&gt;Bananas&lt;/li&gt;</a:t>
            </a:r>
          </a:p>
          <a:p>
            <a:pPr marL="0" indent="0" algn="just">
              <a:lnSpc>
                <a:spcPct val="130000"/>
              </a:lnSpc>
              <a:spcBef>
                <a:spcPts val="0"/>
              </a:spcBef>
              <a:buNone/>
            </a:pPr>
            <a:r>
              <a:rPr lang="it-IT" sz="2500" dirty="0"/>
              <a:t>    &lt;li&gt;Cherries&lt;/li&gt;</a:t>
            </a:r>
          </a:p>
          <a:p>
            <a:pPr marL="0" indent="0" algn="just">
              <a:lnSpc>
                <a:spcPct val="130000"/>
              </a:lnSpc>
              <a:spcBef>
                <a:spcPts val="0"/>
              </a:spcBef>
              <a:buNone/>
            </a:pPr>
            <a:r>
              <a:rPr lang="it-IT" sz="2500" dirty="0"/>
              <a:t>  &lt;/ul&gt;</a:t>
            </a:r>
          </a:p>
          <a:p>
            <a:pPr marL="0" indent="0" algn="just">
              <a:lnSpc>
                <a:spcPct val="130000"/>
              </a:lnSpc>
              <a:spcBef>
                <a:spcPts val="0"/>
              </a:spcBef>
              <a:buNone/>
            </a:pPr>
            <a:r>
              <a:rPr lang="it-IT" sz="2500" dirty="0"/>
              <a:t>);</a:t>
            </a:r>
            <a:endParaRPr lang="en-US" sz="2500" dirty="0"/>
          </a:p>
          <a:p>
            <a:pPr marL="0" indent="0" algn="just">
              <a:lnSpc>
                <a:spcPct val="130000"/>
              </a:lnSpc>
              <a:spcBef>
                <a:spcPts val="0"/>
              </a:spcBef>
              <a:buNone/>
            </a:pPr>
            <a:endParaRPr lang="en-US" dirty="0"/>
          </a:p>
          <a:p>
            <a:pPr marL="0" indent="0" algn="just">
              <a:lnSpc>
                <a:spcPct val="130000"/>
              </a:lnSpc>
              <a:spcBef>
                <a:spcPts val="0"/>
              </a:spcBef>
              <a:buNone/>
            </a:pPr>
            <a:r>
              <a:rPr lang="en-US" sz="2900" b="1" dirty="0"/>
              <a:t>Closed all tags</a:t>
            </a:r>
          </a:p>
          <a:p>
            <a:pPr marL="0" indent="0" algn="just">
              <a:lnSpc>
                <a:spcPct val="130000"/>
              </a:lnSpc>
              <a:spcBef>
                <a:spcPts val="0"/>
              </a:spcBef>
              <a:buNone/>
            </a:pPr>
            <a:r>
              <a:rPr lang="en-US" sz="2500" dirty="0"/>
              <a:t>const </a:t>
            </a:r>
            <a:r>
              <a:rPr lang="en-US" sz="2500" dirty="0" err="1"/>
              <a:t>myelement</a:t>
            </a:r>
            <a:r>
              <a:rPr lang="en-US" sz="2500" dirty="0"/>
              <a:t> = &lt;input type="text" /&gt;;</a:t>
            </a:r>
          </a:p>
          <a:p>
            <a:pPr marL="0" indent="0" algn="just">
              <a:lnSpc>
                <a:spcPct val="130000"/>
              </a:lnSpc>
              <a:spcBef>
                <a:spcPts val="0"/>
              </a:spcBef>
              <a:buNone/>
            </a:pPr>
            <a:endParaRPr lang="en-US" dirty="0"/>
          </a:p>
        </p:txBody>
      </p:sp>
      <p:sp>
        <p:nvSpPr>
          <p:cNvPr id="6" name="Text Placeholder 2">
            <a:extLst>
              <a:ext uri="{FF2B5EF4-FFF2-40B4-BE49-F238E27FC236}">
                <a16:creationId xmlns:a16="http://schemas.microsoft.com/office/drawing/2014/main" id="{EB864A91-963D-44B9-8105-2655026DE131}"/>
              </a:ext>
            </a:extLst>
          </p:cNvPr>
          <p:cNvSpPr txBox="1">
            <a:spLocks/>
          </p:cNvSpPr>
          <p:nvPr/>
        </p:nvSpPr>
        <p:spPr>
          <a:xfrm>
            <a:off x="583637" y="1053547"/>
            <a:ext cx="5969563"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sz="2000" dirty="0"/>
              <a:t>JSX is an embeddable XML-like syntax. It is meant to be transformed into valid JavaScript, though the semantics of that transformation are implementation-specific. JSX rose to popularity with the React framework but has since seen other implementations as well. TypeScript supports embedding, type checking, and compiling JSX directly to JavaScript.</a:t>
            </a:r>
          </a:p>
          <a:p>
            <a:pPr marL="0" indent="0" algn="just">
              <a:lnSpc>
                <a:spcPct val="130000"/>
              </a:lnSpc>
              <a:spcBef>
                <a:spcPts val="0"/>
              </a:spcBef>
              <a:buNone/>
            </a:pPr>
            <a:endParaRPr lang="en-US" sz="2000" dirty="0"/>
          </a:p>
          <a:p>
            <a:pPr marL="0" indent="0" algn="just">
              <a:lnSpc>
                <a:spcPct val="130000"/>
              </a:lnSpc>
              <a:spcBef>
                <a:spcPts val="0"/>
              </a:spcBef>
              <a:buNone/>
            </a:pPr>
            <a:r>
              <a:rPr lang="en-US" sz="2000" b="1" dirty="0"/>
              <a:t>Expressions in JSX</a:t>
            </a:r>
          </a:p>
          <a:p>
            <a:pPr marL="0" indent="0" algn="just">
              <a:lnSpc>
                <a:spcPct val="130000"/>
              </a:lnSpc>
              <a:spcBef>
                <a:spcPts val="0"/>
              </a:spcBef>
              <a:buNone/>
            </a:pPr>
            <a:r>
              <a:rPr lang="en-US" sz="1400" dirty="0"/>
              <a:t>With JSX you can write expressions inside curly braces { }.</a:t>
            </a:r>
          </a:p>
          <a:p>
            <a:pPr marL="0" indent="0" algn="just">
              <a:lnSpc>
                <a:spcPct val="130000"/>
              </a:lnSpc>
              <a:spcBef>
                <a:spcPts val="0"/>
              </a:spcBef>
              <a:buNone/>
            </a:pPr>
            <a:endParaRPr lang="en-US" sz="2000" dirty="0"/>
          </a:p>
        </p:txBody>
      </p:sp>
    </p:spTree>
    <p:extLst>
      <p:ext uri="{BB962C8B-B14F-4D97-AF65-F5344CB8AC3E}">
        <p14:creationId xmlns:p14="http://schemas.microsoft.com/office/powerpoint/2010/main" val="2851941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React Components and Props</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394098"/>
            <a:ext cx="6547000" cy="1976119"/>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gn="just">
              <a:lnSpc>
                <a:spcPct val="130000"/>
              </a:lnSpc>
              <a:spcBef>
                <a:spcPts val="0"/>
              </a:spcBef>
              <a:buFont typeface="Wingdings" panose="05000000000000000000" pitchFamily="2" charset="2"/>
              <a:buChar char="ü"/>
            </a:pPr>
            <a:r>
              <a:rPr lang="en-US" sz="2000" dirty="0"/>
              <a:t>React Components</a:t>
            </a:r>
          </a:p>
          <a:p>
            <a:pPr algn="just">
              <a:lnSpc>
                <a:spcPct val="130000"/>
              </a:lnSpc>
              <a:spcBef>
                <a:spcPts val="0"/>
              </a:spcBef>
              <a:buFont typeface="Wingdings" panose="05000000000000000000" pitchFamily="2" charset="2"/>
              <a:buChar char="ü"/>
            </a:pPr>
            <a:r>
              <a:rPr lang="en-US" sz="2000" dirty="0"/>
              <a:t>Props	</a:t>
            </a:r>
          </a:p>
          <a:p>
            <a:pPr algn="just">
              <a:lnSpc>
                <a:spcPct val="130000"/>
              </a:lnSpc>
              <a:spcBef>
                <a:spcPts val="0"/>
              </a:spcBef>
              <a:buFont typeface="Wingdings" panose="05000000000000000000" pitchFamily="2" charset="2"/>
              <a:buChar char="ü"/>
            </a:pPr>
            <a:endParaRPr lang="en-US" sz="2000" dirty="0"/>
          </a:p>
          <a:p>
            <a:pPr lvl="1" algn="just">
              <a:lnSpc>
                <a:spcPct val="130000"/>
              </a:lnSpc>
              <a:spcBef>
                <a:spcPts val="0"/>
              </a:spcBef>
              <a:buFont typeface="Wingdings" panose="05000000000000000000" pitchFamily="2" charset="2"/>
              <a:buChar char="ü"/>
            </a:pPr>
            <a:r>
              <a:rPr lang="en-US" sz="1592" dirty="0"/>
              <a:t>React is made up of Components</a:t>
            </a:r>
            <a:endParaRPr lang="en-GB" sz="1592" dirty="0"/>
          </a:p>
        </p:txBody>
      </p:sp>
      <p:sp>
        <p:nvSpPr>
          <p:cNvPr id="17" name="Cube 16">
            <a:extLst>
              <a:ext uri="{FF2B5EF4-FFF2-40B4-BE49-F238E27FC236}">
                <a16:creationId xmlns:a16="http://schemas.microsoft.com/office/drawing/2014/main" id="{4FCA135D-33ED-49BB-922E-3EFFB3AC39B8}"/>
              </a:ext>
            </a:extLst>
          </p:cNvPr>
          <p:cNvSpPr/>
          <p:nvPr/>
        </p:nvSpPr>
        <p:spPr>
          <a:xfrm>
            <a:off x="5216056" y="1639388"/>
            <a:ext cx="1264257" cy="1064055"/>
          </a:xfrm>
          <a:prstGeom prst="cub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E-Books</a:t>
            </a:r>
          </a:p>
        </p:txBody>
      </p:sp>
      <p:sp>
        <p:nvSpPr>
          <p:cNvPr id="18" name="Cube 17">
            <a:extLst>
              <a:ext uri="{FF2B5EF4-FFF2-40B4-BE49-F238E27FC236}">
                <a16:creationId xmlns:a16="http://schemas.microsoft.com/office/drawing/2014/main" id="{7DF1C220-6EA7-4775-9822-F68C183EC49A}"/>
              </a:ext>
            </a:extLst>
          </p:cNvPr>
          <p:cNvSpPr/>
          <p:nvPr/>
        </p:nvSpPr>
        <p:spPr>
          <a:xfrm>
            <a:off x="7873118" y="1639389"/>
            <a:ext cx="1433222" cy="984542"/>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Shopping Cart</a:t>
            </a:r>
          </a:p>
        </p:txBody>
      </p:sp>
      <p:sp>
        <p:nvSpPr>
          <p:cNvPr id="19" name="Cube 18">
            <a:extLst>
              <a:ext uri="{FF2B5EF4-FFF2-40B4-BE49-F238E27FC236}">
                <a16:creationId xmlns:a16="http://schemas.microsoft.com/office/drawing/2014/main" id="{E2B36AD3-BEC0-46A9-9562-80984EAAA0CB}"/>
              </a:ext>
            </a:extLst>
          </p:cNvPr>
          <p:cNvSpPr/>
          <p:nvPr/>
        </p:nvSpPr>
        <p:spPr>
          <a:xfrm>
            <a:off x="6444532" y="3497262"/>
            <a:ext cx="1264257" cy="1064055"/>
          </a:xfrm>
          <a:prstGeom prst="cub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My Orders</a:t>
            </a:r>
          </a:p>
        </p:txBody>
      </p:sp>
      <p:sp>
        <p:nvSpPr>
          <p:cNvPr id="20" name="Cube 19">
            <a:extLst>
              <a:ext uri="{FF2B5EF4-FFF2-40B4-BE49-F238E27FC236}">
                <a16:creationId xmlns:a16="http://schemas.microsoft.com/office/drawing/2014/main" id="{5B274527-D4A8-4FBD-9A88-A44336C10ACE}"/>
              </a:ext>
            </a:extLst>
          </p:cNvPr>
          <p:cNvSpPr/>
          <p:nvPr/>
        </p:nvSpPr>
        <p:spPr>
          <a:xfrm>
            <a:off x="9910639" y="3370217"/>
            <a:ext cx="1410031" cy="1191100"/>
          </a:xfrm>
          <a:prstGeom prst="cub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Purchase</a:t>
            </a:r>
          </a:p>
        </p:txBody>
      </p:sp>
      <p:sp>
        <p:nvSpPr>
          <p:cNvPr id="21" name="Cube 20">
            <a:extLst>
              <a:ext uri="{FF2B5EF4-FFF2-40B4-BE49-F238E27FC236}">
                <a16:creationId xmlns:a16="http://schemas.microsoft.com/office/drawing/2014/main" id="{832124D9-981C-4FEC-8BF0-389E0AC41C5F}"/>
              </a:ext>
            </a:extLst>
          </p:cNvPr>
          <p:cNvSpPr/>
          <p:nvPr/>
        </p:nvSpPr>
        <p:spPr>
          <a:xfrm>
            <a:off x="4953980" y="5240552"/>
            <a:ext cx="1655542" cy="1064055"/>
          </a:xfrm>
          <a:prstGeom prst="cub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Electronics</a:t>
            </a:r>
          </a:p>
        </p:txBody>
      </p:sp>
      <p:sp>
        <p:nvSpPr>
          <p:cNvPr id="22" name="Cube 21">
            <a:extLst>
              <a:ext uri="{FF2B5EF4-FFF2-40B4-BE49-F238E27FC236}">
                <a16:creationId xmlns:a16="http://schemas.microsoft.com/office/drawing/2014/main" id="{3C5B6685-27BB-4FE5-956F-EAE59CB77CBF}"/>
              </a:ext>
            </a:extLst>
          </p:cNvPr>
          <p:cNvSpPr/>
          <p:nvPr/>
        </p:nvSpPr>
        <p:spPr>
          <a:xfrm>
            <a:off x="8042082" y="5411536"/>
            <a:ext cx="1264257" cy="1064055"/>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Stock</a:t>
            </a:r>
          </a:p>
        </p:txBody>
      </p:sp>
    </p:spTree>
    <p:extLst>
      <p:ext uri="{BB962C8B-B14F-4D97-AF65-F5344CB8AC3E}">
        <p14:creationId xmlns:p14="http://schemas.microsoft.com/office/powerpoint/2010/main" val="42681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ppt_x"/>
                                          </p:val>
                                        </p:tav>
                                        <p:tav tm="100000">
                                          <p:val>
                                            <p:strVal val="#ppt_x"/>
                                          </p:val>
                                        </p:tav>
                                      </p:tavLst>
                                    </p:anim>
                                    <p:anim calcmode="lin" valueType="num">
                                      <p:cBhvr additive="base">
                                        <p:cTn id="2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GB" dirty="0"/>
              <a:t>React Components</a:t>
            </a:r>
            <a:endParaRPr lang="en-US" sz="4000" dirty="0"/>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394098"/>
            <a:ext cx="6547000"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gn="just">
              <a:lnSpc>
                <a:spcPct val="130000"/>
              </a:lnSpc>
              <a:spcBef>
                <a:spcPts val="0"/>
              </a:spcBef>
              <a:buFont typeface="Wingdings" panose="05000000000000000000" pitchFamily="2" charset="2"/>
              <a:buChar char="ü"/>
            </a:pPr>
            <a:r>
              <a:rPr lang="en-US" sz="2000" dirty="0"/>
              <a:t>Components are independent and reusable bits of code. They serve the same purpose as JavaScript functions, but work in isolation and returns HTML via a render function.</a:t>
            </a:r>
          </a:p>
          <a:p>
            <a:pPr algn="just">
              <a:lnSpc>
                <a:spcPct val="130000"/>
              </a:lnSpc>
              <a:spcBef>
                <a:spcPts val="0"/>
              </a:spcBef>
              <a:buFont typeface="Wingdings" panose="05000000000000000000" pitchFamily="2" charset="2"/>
              <a:buChar char="ü"/>
            </a:pPr>
            <a:endParaRPr lang="en-US" sz="2000" dirty="0"/>
          </a:p>
          <a:p>
            <a:pPr algn="just">
              <a:lnSpc>
                <a:spcPct val="130000"/>
              </a:lnSpc>
              <a:spcBef>
                <a:spcPts val="0"/>
              </a:spcBef>
              <a:buFont typeface="Wingdings" panose="05000000000000000000" pitchFamily="2" charset="2"/>
              <a:buChar char="ü"/>
            </a:pPr>
            <a:r>
              <a:rPr lang="en-US" sz="2000" dirty="0"/>
              <a:t>Components come in two types, Class components and Function components, in this tutorial we will concentrate on Class components.</a:t>
            </a:r>
            <a:endParaRPr lang="en-GB" sz="2000" dirty="0"/>
          </a:p>
        </p:txBody>
      </p:sp>
      <p:sp>
        <p:nvSpPr>
          <p:cNvPr id="3" name="Rectangle 1">
            <a:extLst>
              <a:ext uri="{FF2B5EF4-FFF2-40B4-BE49-F238E27FC236}">
                <a16:creationId xmlns:a16="http://schemas.microsoft.com/office/drawing/2014/main" id="{0482B8D1-DB08-4151-BEB7-792BFA84806D}"/>
              </a:ext>
            </a:extLst>
          </p:cNvPr>
          <p:cNvSpPr>
            <a:spLocks noChangeArrowheads="1"/>
          </p:cNvSpPr>
          <p:nvPr/>
        </p:nvSpPr>
        <p:spPr bwMode="auto">
          <a:xfrm>
            <a:off x="7434470" y="926072"/>
            <a:ext cx="4144617" cy="468026"/>
          </a:xfrm>
          <a:prstGeom prst="rect">
            <a:avLst/>
          </a:prstGeom>
          <a:solidFill>
            <a:srgbClr val="F1F1F1"/>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77AA"/>
                </a:solidFill>
                <a:effectLst/>
                <a:latin typeface="Consolas" panose="020B0609020204030204" pitchFamily="49" charset="0"/>
              </a:rPr>
              <a:t>class</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DD4A68"/>
                </a:solidFill>
                <a:effectLst/>
                <a:latin typeface="Consolas" panose="020B0609020204030204" pitchFamily="49" charset="0"/>
              </a:rPr>
              <a:t>Car</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0077AA"/>
                </a:solidFill>
                <a:effectLst/>
                <a:latin typeface="Consolas" panose="020B0609020204030204" pitchFamily="49" charset="0"/>
              </a:rPr>
              <a:t>extends</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DD4A68"/>
                </a:solidFill>
                <a:effectLst/>
                <a:latin typeface="Consolas" panose="020B0609020204030204" pitchFamily="49" charset="0"/>
              </a:rPr>
              <a:t>React</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DD4A68"/>
                </a:solidFill>
                <a:effectLst/>
                <a:latin typeface="Consolas" panose="020B0609020204030204" pitchFamily="49" charset="0"/>
              </a:rPr>
              <a:t>Component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DD4A68"/>
                </a:solidFill>
                <a:effectLst/>
                <a:latin typeface="Consolas" panose="020B0609020204030204" pitchFamily="49" charset="0"/>
              </a:rPr>
              <a:t>render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0077AA"/>
                </a:solidFill>
                <a:effectLst/>
                <a:latin typeface="Consolas" panose="020B0609020204030204" pitchFamily="49" charset="0"/>
              </a:rPr>
              <a:t>return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h2</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000000"/>
                </a:solidFill>
                <a:effectLst/>
                <a:latin typeface="Consolas" panose="020B0609020204030204" pitchFamily="49" charset="0"/>
              </a:rPr>
              <a:t>Hi, I am a Car!</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h2</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0848D12C-2299-4BB6-93F7-EBDFC8450005}"/>
              </a:ext>
            </a:extLst>
          </p:cNvPr>
          <p:cNvSpPr>
            <a:spLocks noChangeArrowheads="1"/>
          </p:cNvSpPr>
          <p:nvPr/>
        </p:nvSpPr>
        <p:spPr bwMode="auto">
          <a:xfrm>
            <a:off x="7434470" y="1559607"/>
            <a:ext cx="4144617" cy="314138"/>
          </a:xfrm>
          <a:prstGeom prst="rect">
            <a:avLst/>
          </a:prstGeom>
          <a:solidFill>
            <a:srgbClr val="F1F1F1"/>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Consolas" panose="020B0609020204030204" pitchFamily="49" charset="0"/>
              </a:rPr>
              <a:t>ReactDOM</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DD4A68"/>
                </a:solidFill>
                <a:effectLst/>
                <a:latin typeface="Consolas" panose="020B0609020204030204" pitchFamily="49" charset="0"/>
              </a:rPr>
              <a:t>render</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DD4A68"/>
                </a:solidFill>
                <a:effectLst/>
                <a:latin typeface="Consolas" panose="020B0609020204030204" pitchFamily="49" charset="0"/>
              </a:rPr>
              <a:t>Car</a:t>
            </a:r>
            <a:r>
              <a:rPr kumimoji="0" lang="en-US" altLang="en-US" sz="1000" b="0" i="0" u="none" strike="noStrike" cap="none" normalizeH="0" baseline="0" dirty="0">
                <a:ln>
                  <a:noFill/>
                </a:ln>
                <a:solidFill>
                  <a:srgbClr val="990055"/>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document</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DD4A68"/>
                </a:solidFill>
                <a:effectLst/>
                <a:latin typeface="Consolas" panose="020B0609020204030204" pitchFamily="49" charset="0"/>
              </a:rPr>
              <a:t>getElementById</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669900"/>
                </a:solidFill>
                <a:effectLst/>
                <a:latin typeface="Consolas" panose="020B0609020204030204" pitchFamily="49" charset="0"/>
              </a:rPr>
              <a:t>'root'</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BDA9522D-C36B-41D4-ACB1-7F366F4882FC}"/>
              </a:ext>
            </a:extLst>
          </p:cNvPr>
          <p:cNvSpPr/>
          <p:nvPr/>
        </p:nvSpPr>
        <p:spPr>
          <a:xfrm>
            <a:off x="7434470" y="391231"/>
            <a:ext cx="2641942" cy="369332"/>
          </a:xfrm>
          <a:prstGeom prst="rect">
            <a:avLst/>
          </a:prstGeom>
          <a:solidFill>
            <a:schemeClr val="bg1">
              <a:lumMod val="95000"/>
            </a:schemeClr>
          </a:solidFill>
          <a:effectLst>
            <a:outerShdw blurRad="50800" dist="38100" dir="2700000" algn="tl" rotWithShape="0">
              <a:prstClr val="black">
                <a:alpha val="40000"/>
              </a:prstClr>
            </a:outerShdw>
          </a:effectLst>
        </p:spPr>
        <p:txBody>
          <a:bodyPr wrap="none">
            <a:spAutoFit/>
          </a:bodyPr>
          <a:lstStyle/>
          <a:p>
            <a:r>
              <a:rPr lang="en-GB" dirty="0"/>
              <a:t>Create a Class Component</a:t>
            </a:r>
          </a:p>
        </p:txBody>
      </p:sp>
      <p:sp>
        <p:nvSpPr>
          <p:cNvPr id="7" name="Rectangle 6">
            <a:extLst>
              <a:ext uri="{FF2B5EF4-FFF2-40B4-BE49-F238E27FC236}">
                <a16:creationId xmlns:a16="http://schemas.microsoft.com/office/drawing/2014/main" id="{565D8095-B17F-49E5-B4AB-4C3738CF6504}"/>
              </a:ext>
            </a:extLst>
          </p:cNvPr>
          <p:cNvSpPr/>
          <p:nvPr/>
        </p:nvSpPr>
        <p:spPr>
          <a:xfrm>
            <a:off x="7431329" y="2071502"/>
            <a:ext cx="3227165" cy="369332"/>
          </a:xfrm>
          <a:prstGeom prst="rect">
            <a:avLst/>
          </a:prstGeom>
          <a:solidFill>
            <a:schemeClr val="bg1">
              <a:lumMod val="95000"/>
            </a:schemeClr>
          </a:solidFill>
          <a:effectLst>
            <a:outerShdw blurRad="63500" sx="102000" sy="102000" algn="ctr" rotWithShape="0">
              <a:prstClr val="black">
                <a:alpha val="40000"/>
              </a:prstClr>
            </a:outerShdw>
          </a:effectLst>
        </p:spPr>
        <p:txBody>
          <a:bodyPr wrap="none">
            <a:spAutoFit/>
          </a:bodyPr>
          <a:lstStyle/>
          <a:p>
            <a:r>
              <a:rPr lang="en-GB" dirty="0">
                <a:solidFill>
                  <a:srgbClr val="000000"/>
                </a:solidFill>
                <a:latin typeface="Segoe UI" panose="020B0502040204020203" pitchFamily="34" charset="0"/>
              </a:rPr>
              <a:t>Create a Function Component</a:t>
            </a:r>
            <a:endParaRPr lang="en-GB" b="0" i="0" dirty="0">
              <a:solidFill>
                <a:srgbClr val="000000"/>
              </a:solidFill>
              <a:effectLst/>
              <a:latin typeface="Segoe UI" panose="020B0502040204020203" pitchFamily="34" charset="0"/>
            </a:endParaRPr>
          </a:p>
        </p:txBody>
      </p:sp>
      <p:sp>
        <p:nvSpPr>
          <p:cNvPr id="8" name="Rectangle 3">
            <a:extLst>
              <a:ext uri="{FF2B5EF4-FFF2-40B4-BE49-F238E27FC236}">
                <a16:creationId xmlns:a16="http://schemas.microsoft.com/office/drawing/2014/main" id="{BD70755D-6786-47AF-8D22-F4E9EBF946AC}"/>
              </a:ext>
            </a:extLst>
          </p:cNvPr>
          <p:cNvSpPr>
            <a:spLocks noChangeArrowheads="1"/>
          </p:cNvSpPr>
          <p:nvPr/>
        </p:nvSpPr>
        <p:spPr bwMode="auto">
          <a:xfrm>
            <a:off x="7431329" y="2606343"/>
            <a:ext cx="4144617" cy="314138"/>
          </a:xfrm>
          <a:prstGeom prst="rect">
            <a:avLst/>
          </a:prstGeom>
          <a:solidFill>
            <a:srgbClr val="F1F1F1"/>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77AA"/>
                </a:solidFill>
                <a:effectLst/>
                <a:latin typeface="Consolas" panose="020B0609020204030204" pitchFamily="49" charset="0"/>
              </a:rPr>
              <a:t>function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DD4A68"/>
                </a:solidFill>
                <a:effectLst/>
                <a:latin typeface="Consolas" panose="020B0609020204030204" pitchFamily="49" charset="0"/>
              </a:rPr>
              <a:t>Car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0077AA"/>
                </a:solidFill>
                <a:effectLst/>
                <a:latin typeface="Consolas" panose="020B0609020204030204" pitchFamily="49" charset="0"/>
              </a:rPr>
              <a:t>return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h2</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000000"/>
                </a:solidFill>
                <a:effectLst/>
                <a:latin typeface="Consolas" panose="020B0609020204030204" pitchFamily="49" charset="0"/>
              </a:rPr>
              <a:t>Hi, I am also a Car!</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h2</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A7F8D144-4D90-4610-A798-2B20215D847C}"/>
              </a:ext>
            </a:extLst>
          </p:cNvPr>
          <p:cNvSpPr>
            <a:spLocks noChangeArrowheads="1"/>
          </p:cNvSpPr>
          <p:nvPr/>
        </p:nvSpPr>
        <p:spPr bwMode="auto">
          <a:xfrm>
            <a:off x="7431329" y="3118238"/>
            <a:ext cx="4383157" cy="314138"/>
          </a:xfrm>
          <a:prstGeom prst="rect">
            <a:avLst/>
          </a:prstGeom>
          <a:solidFill>
            <a:srgbClr val="F1F1F1"/>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Consolas" panose="020B0609020204030204" pitchFamily="49" charset="0"/>
              </a:rPr>
              <a:t>ReactDOM</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DD4A68"/>
                </a:solidFill>
                <a:effectLst/>
                <a:latin typeface="Consolas" panose="020B0609020204030204" pitchFamily="49" charset="0"/>
              </a:rPr>
              <a:t>render</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DD4A68"/>
                </a:solidFill>
                <a:effectLst/>
                <a:latin typeface="Consolas" panose="020B0609020204030204" pitchFamily="49" charset="0"/>
              </a:rPr>
              <a:t>Car</a:t>
            </a:r>
            <a:r>
              <a:rPr kumimoji="0" lang="en-US" altLang="en-US" sz="1000" b="0" i="0" u="none" strike="noStrike" cap="none" normalizeH="0" baseline="0" dirty="0">
                <a:ln>
                  <a:noFill/>
                </a:ln>
                <a:solidFill>
                  <a:srgbClr val="990055"/>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document</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DD4A68"/>
                </a:solidFill>
                <a:effectLst/>
                <a:latin typeface="Consolas" panose="020B0609020204030204" pitchFamily="49" charset="0"/>
              </a:rPr>
              <a:t>getElementById</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669900"/>
                </a:solidFill>
                <a:effectLst/>
                <a:latin typeface="Consolas" panose="020B0609020204030204" pitchFamily="49" charset="0"/>
              </a:rPr>
              <a:t>'root'</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9">
            <a:extLst>
              <a:ext uri="{FF2B5EF4-FFF2-40B4-BE49-F238E27FC236}">
                <a16:creationId xmlns:a16="http://schemas.microsoft.com/office/drawing/2014/main" id="{22BA7D64-0DC8-4C42-AA21-F35E628E432E}"/>
              </a:ext>
            </a:extLst>
          </p:cNvPr>
          <p:cNvSpPr/>
          <p:nvPr/>
        </p:nvSpPr>
        <p:spPr>
          <a:xfrm>
            <a:off x="7432899" y="3707914"/>
            <a:ext cx="2645083" cy="369332"/>
          </a:xfrm>
          <a:prstGeom prst="rect">
            <a:avLst/>
          </a:prstGeom>
          <a:solidFill>
            <a:srgbClr val="F1F1F1"/>
          </a:solidFill>
          <a:effectLst>
            <a:outerShdw blurRad="63500" sx="102000" sy="102000" algn="ctr" rotWithShape="0">
              <a:prstClr val="black">
                <a:alpha val="40000"/>
              </a:prstClr>
            </a:outerShdw>
          </a:effectLst>
        </p:spPr>
        <p:txBody>
          <a:bodyPr wrap="none">
            <a:spAutoFit/>
          </a:bodyPr>
          <a:lstStyle/>
          <a:p>
            <a:r>
              <a:rPr lang="en-GB" dirty="0">
                <a:solidFill>
                  <a:srgbClr val="000000"/>
                </a:solidFill>
                <a:latin typeface="Segoe UI" panose="020B0502040204020203" pitchFamily="34" charset="0"/>
              </a:rPr>
              <a:t>Component Constructor</a:t>
            </a:r>
            <a:endParaRPr lang="en-GB" b="0" i="0" dirty="0">
              <a:solidFill>
                <a:srgbClr val="000000"/>
              </a:solidFill>
              <a:effectLst/>
              <a:latin typeface="Segoe UI" panose="020B0502040204020203" pitchFamily="34" charset="0"/>
            </a:endParaRPr>
          </a:p>
        </p:txBody>
      </p:sp>
      <p:sp>
        <p:nvSpPr>
          <p:cNvPr id="11" name="Rectangle 5">
            <a:extLst>
              <a:ext uri="{FF2B5EF4-FFF2-40B4-BE49-F238E27FC236}">
                <a16:creationId xmlns:a16="http://schemas.microsoft.com/office/drawing/2014/main" id="{4A77D2F5-F01E-4C10-9C84-62332B0B4824}"/>
              </a:ext>
            </a:extLst>
          </p:cNvPr>
          <p:cNvSpPr>
            <a:spLocks noChangeArrowheads="1"/>
          </p:cNvSpPr>
          <p:nvPr/>
        </p:nvSpPr>
        <p:spPr bwMode="auto">
          <a:xfrm>
            <a:off x="7431329" y="4198907"/>
            <a:ext cx="3588026" cy="1237468"/>
          </a:xfrm>
          <a:prstGeom prst="rect">
            <a:avLst/>
          </a:prstGeom>
          <a:solidFill>
            <a:srgbClr val="F1F1F1"/>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77AA"/>
                </a:solidFill>
                <a:effectLst/>
                <a:latin typeface="Consolas" panose="020B0609020204030204" pitchFamily="49" charset="0"/>
              </a:rPr>
              <a:t>class</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DD4A68"/>
                </a:solidFill>
                <a:effectLst/>
                <a:latin typeface="Consolas" panose="020B0609020204030204" pitchFamily="49" charset="0"/>
              </a:rPr>
              <a:t>Car</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0077AA"/>
                </a:solidFill>
                <a:effectLst/>
                <a:latin typeface="Consolas" panose="020B0609020204030204" pitchFamily="49" charset="0"/>
              </a:rPr>
              <a:t>extends</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DD4A68"/>
                </a:solidFill>
                <a:effectLst/>
                <a:latin typeface="Consolas" panose="020B0609020204030204" pitchFamily="49" charset="0"/>
              </a:rPr>
              <a:t>React</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DD4A68"/>
                </a:solidFill>
                <a:effectLst/>
                <a:latin typeface="Consolas" panose="020B0609020204030204" pitchFamily="49" charset="0"/>
              </a:rPr>
              <a:t>Component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DD4A68"/>
                </a:solidFill>
                <a:effectLst/>
                <a:latin typeface="Consolas" panose="020B0609020204030204" pitchFamily="49" charset="0"/>
              </a:rPr>
              <a:t>constructor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77AA"/>
                </a:solidFill>
                <a:effectLst/>
                <a:latin typeface="Consolas" panose="020B0609020204030204" pitchFamily="49" charset="0"/>
              </a:rPr>
              <a:t>super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77AA"/>
                </a:solidFill>
                <a:effectLst/>
                <a:latin typeface="Consolas" panose="020B0609020204030204" pitchFamily="49" charset="0"/>
              </a:rPr>
              <a:t>this</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state</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A6E3A"/>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color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669900"/>
                </a:solidFill>
                <a:effectLst/>
                <a:latin typeface="Consolas" panose="020B0609020204030204" pitchFamily="49" charset="0"/>
              </a:rPr>
              <a:t>"red"</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DD4A68"/>
                </a:solidFill>
                <a:effectLst/>
                <a:latin typeface="Consolas" panose="020B0609020204030204" pitchFamily="49" charset="0"/>
              </a:rPr>
              <a:t>render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0077AA"/>
                </a:solidFill>
                <a:effectLst/>
                <a:latin typeface="Consolas" panose="020B0609020204030204" pitchFamily="49" charset="0"/>
              </a:rPr>
              <a:t>return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h2</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000000"/>
                </a:solidFill>
                <a:effectLst/>
                <a:latin typeface="Consolas" panose="020B0609020204030204" pitchFamily="49" charset="0"/>
              </a:rPr>
              <a:t>I am a Car!</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h2</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6">
            <a:extLst>
              <a:ext uri="{FF2B5EF4-FFF2-40B4-BE49-F238E27FC236}">
                <a16:creationId xmlns:a16="http://schemas.microsoft.com/office/drawing/2014/main" id="{6F3C4517-C365-4BA4-8CA1-3023B80A96A7}"/>
              </a:ext>
            </a:extLst>
          </p:cNvPr>
          <p:cNvSpPr>
            <a:spLocks noChangeArrowheads="1"/>
          </p:cNvSpPr>
          <p:nvPr/>
        </p:nvSpPr>
        <p:spPr bwMode="auto">
          <a:xfrm>
            <a:off x="7431329" y="5620437"/>
            <a:ext cx="3697335" cy="1083579"/>
          </a:xfrm>
          <a:prstGeom prst="rect">
            <a:avLst/>
          </a:prstGeom>
          <a:solidFill>
            <a:srgbClr val="F1F1F1"/>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77AA"/>
                </a:solidFill>
                <a:effectLst/>
                <a:latin typeface="Consolas" panose="020B0609020204030204" pitchFamily="49" charset="0"/>
              </a:rPr>
              <a:t>class</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DD4A68"/>
                </a:solidFill>
                <a:effectLst/>
                <a:latin typeface="Consolas" panose="020B0609020204030204" pitchFamily="49" charset="0"/>
              </a:rPr>
              <a:t>Car</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0077AA"/>
                </a:solidFill>
                <a:effectLst/>
                <a:latin typeface="Consolas" panose="020B0609020204030204" pitchFamily="49" charset="0"/>
              </a:rPr>
              <a:t>extends</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DD4A68"/>
                </a:solidFill>
                <a:effectLst/>
                <a:latin typeface="Consolas" panose="020B0609020204030204" pitchFamily="49" charset="0"/>
              </a:rPr>
              <a:t>React</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DD4A68"/>
                </a:solidFill>
                <a:effectLst/>
                <a:latin typeface="Consolas" panose="020B0609020204030204" pitchFamily="49" charset="0"/>
              </a:rPr>
              <a:t>Component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DD4A68"/>
                </a:solidFill>
                <a:effectLst/>
                <a:latin typeface="Consolas" panose="020B0609020204030204" pitchFamily="49" charset="0"/>
              </a:rPr>
              <a:t>constructor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77AA"/>
                </a:solidFill>
                <a:effectLst/>
                <a:latin typeface="Consolas" panose="020B0609020204030204" pitchFamily="49" charset="0"/>
              </a:rPr>
              <a:t>super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77AA"/>
                </a:solidFill>
                <a:effectLst/>
                <a:latin typeface="Consolas" panose="020B0609020204030204" pitchFamily="49" charset="0"/>
              </a:rPr>
              <a:t>this</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state</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A6E3A"/>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color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669900"/>
                </a:solidFill>
                <a:effectLst/>
                <a:latin typeface="Consolas" panose="020B0609020204030204" pitchFamily="49" charset="0"/>
              </a:rPr>
              <a:t>"red"</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DD4A68"/>
                </a:solidFill>
                <a:effectLst/>
                <a:latin typeface="Consolas" panose="020B0609020204030204" pitchFamily="49" charset="0"/>
              </a:rPr>
              <a:t>render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0077AA"/>
                </a:solidFill>
                <a:effectLst/>
                <a:latin typeface="Consolas" panose="020B0609020204030204" pitchFamily="49" charset="0"/>
              </a:rPr>
              <a:t>return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h2</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000000"/>
                </a:solidFill>
                <a:effectLst/>
                <a:latin typeface="Consolas" panose="020B0609020204030204" pitchFamily="49" charset="0"/>
              </a:rPr>
              <a:t>I am a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0077AA"/>
                </a:solidFill>
                <a:effectLst/>
                <a:latin typeface="Consolas" panose="020B0609020204030204" pitchFamily="49" charset="0"/>
              </a:rPr>
              <a:t>this</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state</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color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Car!</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h2</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42688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React Props</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11097766" cy="1412052"/>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ü"/>
            </a:pPr>
            <a:r>
              <a:rPr lang="en-US" dirty="0"/>
              <a:t>Props are arguments passed into React components.</a:t>
            </a:r>
          </a:p>
          <a:p>
            <a:pPr>
              <a:lnSpc>
                <a:spcPct val="130000"/>
              </a:lnSpc>
              <a:spcBef>
                <a:spcPts val="0"/>
              </a:spcBef>
              <a:buFont typeface="Wingdings" panose="05000000000000000000" pitchFamily="2" charset="2"/>
              <a:buChar char="ü"/>
            </a:pPr>
            <a:r>
              <a:rPr lang="en-US" dirty="0"/>
              <a:t>Props are passed to components via HTML attributes.</a:t>
            </a:r>
          </a:p>
          <a:p>
            <a:pPr>
              <a:lnSpc>
                <a:spcPct val="130000"/>
              </a:lnSpc>
              <a:spcBef>
                <a:spcPts val="0"/>
              </a:spcBef>
              <a:buFont typeface="Wingdings" panose="05000000000000000000" pitchFamily="2" charset="2"/>
              <a:buChar char="ü"/>
            </a:pPr>
            <a:endParaRPr lang="en-GB" dirty="0"/>
          </a:p>
        </p:txBody>
      </p:sp>
      <p:sp>
        <p:nvSpPr>
          <p:cNvPr id="6" name="Rectangle 3">
            <a:extLst>
              <a:ext uri="{FF2B5EF4-FFF2-40B4-BE49-F238E27FC236}">
                <a16:creationId xmlns:a16="http://schemas.microsoft.com/office/drawing/2014/main" id="{D3A6AA8D-002B-49BC-837A-642E3456BE05}"/>
              </a:ext>
            </a:extLst>
          </p:cNvPr>
          <p:cNvSpPr>
            <a:spLocks noChangeArrowheads="1"/>
          </p:cNvSpPr>
          <p:nvPr/>
        </p:nvSpPr>
        <p:spPr bwMode="auto">
          <a:xfrm>
            <a:off x="894522" y="3045247"/>
            <a:ext cx="8641171" cy="3484237"/>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77AA"/>
                </a:solidFill>
                <a:effectLst/>
                <a:latin typeface="Consolas" panose="020B0609020204030204" pitchFamily="49" charset="0"/>
              </a:rPr>
              <a:t>class</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DD4A68"/>
                </a:solidFill>
                <a:effectLst/>
                <a:latin typeface="Consolas" panose="020B0609020204030204" pitchFamily="49" charset="0"/>
              </a:rPr>
              <a:t>Car</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77AA"/>
                </a:solidFill>
                <a:effectLst/>
                <a:latin typeface="Consolas" panose="020B0609020204030204" pitchFamily="49" charset="0"/>
              </a:rPr>
              <a:t>extends</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DD4A68"/>
                </a:solidFill>
                <a:effectLst/>
                <a:latin typeface="Consolas" panose="020B0609020204030204" pitchFamily="49" charset="0"/>
              </a:rPr>
              <a:t>React</a:t>
            </a:r>
            <a:r>
              <a:rPr kumimoji="0" lang="en-US" altLang="en-US" sz="1200" b="0" i="0" u="none" strike="noStrike" cap="none" normalizeH="0" baseline="0" dirty="0" err="1">
                <a:ln>
                  <a:noFill/>
                </a:ln>
                <a:solidFill>
                  <a:srgbClr val="999999"/>
                </a:solidFill>
                <a:effectLst/>
                <a:latin typeface="Consolas" panose="020B0609020204030204" pitchFamily="49" charset="0"/>
              </a:rPr>
              <a:t>.</a:t>
            </a:r>
            <a:r>
              <a:rPr kumimoji="0" lang="en-US" altLang="en-US" sz="1200" b="0" i="0" u="none" strike="noStrike" cap="none" normalizeH="0" baseline="0" dirty="0" err="1">
                <a:ln>
                  <a:noFill/>
                </a:ln>
                <a:solidFill>
                  <a:srgbClr val="DD4A68"/>
                </a:solidFill>
                <a:effectLst/>
                <a:latin typeface="Consolas" panose="020B0609020204030204" pitchFamily="49" charset="0"/>
              </a:rPr>
              <a:t>Component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DD4A68"/>
                </a:solidFill>
                <a:effectLst/>
                <a:latin typeface="Consolas" panose="020B0609020204030204" pitchFamily="49" charset="0"/>
              </a:rPr>
              <a:t>render</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77AA"/>
                </a:solidFill>
                <a:effectLst/>
                <a:latin typeface="Consolas" panose="020B0609020204030204" pitchFamily="49" charset="0"/>
              </a:rPr>
              <a:t>return</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999999"/>
                </a:solidFill>
                <a:effectLst/>
                <a:latin typeface="Consolas" panose="020B0609020204030204" pitchFamily="49" charset="0"/>
              </a:rPr>
              <a:t>&lt;</a:t>
            </a:r>
            <a:r>
              <a:rPr kumimoji="0" lang="en-US" altLang="en-US" sz="1200" b="0" i="0" u="none" strike="noStrike" cap="none" normalizeH="0" baseline="0" dirty="0">
                <a:ln>
                  <a:noFill/>
                </a:ln>
                <a:solidFill>
                  <a:srgbClr val="990055"/>
                </a:solidFill>
                <a:effectLst/>
                <a:latin typeface="Consolas" panose="020B0609020204030204" pitchFamily="49" charset="0"/>
              </a:rPr>
              <a:t>h2</a:t>
            </a:r>
            <a:r>
              <a:rPr kumimoji="0" lang="en-US" altLang="en-US" sz="1200" b="0" i="0" u="none" strike="noStrike" cap="none" normalizeH="0" baseline="0" dirty="0">
                <a:ln>
                  <a:noFill/>
                </a:ln>
                <a:solidFill>
                  <a:srgbClr val="999999"/>
                </a:solidFill>
                <a:effectLst/>
                <a:latin typeface="Consolas" panose="020B0609020204030204" pitchFamily="49" charset="0"/>
              </a:rPr>
              <a:t>&gt;</a:t>
            </a:r>
            <a:r>
              <a:rPr kumimoji="0" lang="en-US" altLang="en-US" sz="1200" b="0" i="0" u="none" strike="noStrike" cap="none" normalizeH="0" baseline="0" dirty="0">
                <a:ln>
                  <a:noFill/>
                </a:ln>
                <a:solidFill>
                  <a:srgbClr val="000000"/>
                </a:solidFill>
                <a:effectLst/>
                <a:latin typeface="Consolas" panose="020B0609020204030204" pitchFamily="49" charset="0"/>
              </a:rPr>
              <a:t>I am a </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err="1">
                <a:ln>
                  <a:noFill/>
                </a:ln>
                <a:solidFill>
                  <a:srgbClr val="0077AA"/>
                </a:solidFill>
                <a:effectLst/>
                <a:latin typeface="Consolas" panose="020B0609020204030204" pitchFamily="49" charset="0"/>
              </a:rPr>
              <a:t>this</a:t>
            </a:r>
            <a:r>
              <a:rPr kumimoji="0" lang="en-US" altLang="en-US" sz="1200" b="0" i="0" u="none" strike="noStrike" cap="none" normalizeH="0" baseline="0" dirty="0" err="1">
                <a:ln>
                  <a:noFill/>
                </a:ln>
                <a:solidFill>
                  <a:srgbClr val="999999"/>
                </a:solidFill>
                <a:effectLst/>
                <a:latin typeface="Consolas" panose="020B0609020204030204" pitchFamily="49" charset="0"/>
              </a:rPr>
              <a:t>.</a:t>
            </a:r>
            <a:r>
              <a:rPr kumimoji="0" lang="en-US" altLang="en-US" sz="1200" b="0" i="0" u="none" strike="noStrike" cap="none" normalizeH="0" baseline="0" dirty="0" err="1">
                <a:ln>
                  <a:noFill/>
                </a:ln>
                <a:solidFill>
                  <a:srgbClr val="000000"/>
                </a:solidFill>
                <a:effectLst/>
                <a:latin typeface="Consolas" panose="020B0609020204030204" pitchFamily="49" charset="0"/>
              </a:rPr>
              <a:t>props</a:t>
            </a:r>
            <a:r>
              <a:rPr kumimoji="0" lang="en-US" altLang="en-US" sz="1200" b="0" i="0" u="none" strike="noStrike" cap="none" normalizeH="0" baseline="0" dirty="0" err="1">
                <a:ln>
                  <a:noFill/>
                </a:ln>
                <a:solidFill>
                  <a:srgbClr val="999999"/>
                </a:solidFill>
                <a:effectLst/>
                <a:latin typeface="Consolas" panose="020B0609020204030204" pitchFamily="49" charset="0"/>
              </a:rPr>
              <a:t>.</a:t>
            </a:r>
            <a:r>
              <a:rPr kumimoji="0" lang="en-US" altLang="en-US" sz="1200" b="0" i="0" u="none" strike="noStrike" cap="none" normalizeH="0" baseline="0" dirty="0" err="1">
                <a:ln>
                  <a:noFill/>
                </a:ln>
                <a:solidFill>
                  <a:srgbClr val="000000"/>
                </a:solidFill>
                <a:effectLst/>
                <a:latin typeface="Consolas" panose="020B0609020204030204" pitchFamily="49" charset="0"/>
              </a:rPr>
              <a:t>brand</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a:ln>
                  <a:noFill/>
                </a:ln>
                <a:solidFill>
                  <a:srgbClr val="999999"/>
                </a:solidFill>
                <a:effectLst/>
                <a:latin typeface="Consolas" panose="020B0609020204030204" pitchFamily="49" charset="0"/>
              </a:rPr>
              <a:t>&lt;/</a:t>
            </a:r>
            <a:r>
              <a:rPr kumimoji="0" lang="en-US" altLang="en-US" sz="1200" b="0" i="0" u="none" strike="noStrike" cap="none" normalizeH="0" baseline="0" dirty="0">
                <a:ln>
                  <a:noFill/>
                </a:ln>
                <a:solidFill>
                  <a:srgbClr val="990055"/>
                </a:solidFill>
                <a:effectLst/>
                <a:latin typeface="Consolas" panose="020B0609020204030204" pitchFamily="49" charset="0"/>
              </a:rPr>
              <a:t>h2</a:t>
            </a:r>
            <a:r>
              <a:rPr kumimoji="0" lang="en-US" altLang="en-US" sz="1200" b="0" i="0" u="none" strike="noStrike" cap="none" normalizeH="0" baseline="0" dirty="0">
                <a:ln>
                  <a:noFill/>
                </a:ln>
                <a:solidFill>
                  <a:srgbClr val="999999"/>
                </a:solidFill>
                <a:effectLst/>
                <a:latin typeface="Consolas" panose="020B0609020204030204" pitchFamily="49" charset="0"/>
              </a:rPr>
              <a:t>&gt;;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77AA"/>
                </a:solidFill>
                <a:effectLst/>
                <a:latin typeface="Consolas" panose="020B0609020204030204" pitchFamily="49" charset="0"/>
              </a:rPr>
              <a:t>class</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DD4A68"/>
                </a:solidFill>
                <a:effectLst/>
                <a:latin typeface="Consolas" panose="020B0609020204030204" pitchFamily="49" charset="0"/>
              </a:rPr>
              <a:t>Garage</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77AA"/>
                </a:solidFill>
                <a:effectLst/>
                <a:latin typeface="Consolas" panose="020B0609020204030204" pitchFamily="49" charset="0"/>
              </a:rPr>
              <a:t>extends</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DD4A68"/>
                </a:solidFill>
                <a:effectLst/>
                <a:latin typeface="Consolas" panose="020B0609020204030204" pitchFamily="49" charset="0"/>
              </a:rPr>
              <a:t>React</a:t>
            </a:r>
            <a:r>
              <a:rPr kumimoji="0" lang="en-US" altLang="en-US" sz="1200" b="0" i="0" u="none" strike="noStrike" cap="none" normalizeH="0" baseline="0" dirty="0" err="1">
                <a:ln>
                  <a:noFill/>
                </a:ln>
                <a:solidFill>
                  <a:srgbClr val="999999"/>
                </a:solidFill>
                <a:effectLst/>
                <a:latin typeface="Consolas" panose="020B0609020204030204" pitchFamily="49" charset="0"/>
              </a:rPr>
              <a:t>.</a:t>
            </a:r>
            <a:r>
              <a:rPr kumimoji="0" lang="en-US" altLang="en-US" sz="1200" b="0" i="0" u="none" strike="noStrike" cap="none" normalizeH="0" baseline="0" dirty="0" err="1">
                <a:ln>
                  <a:noFill/>
                </a:ln>
                <a:solidFill>
                  <a:srgbClr val="DD4A68"/>
                </a:solidFill>
                <a:effectLst/>
                <a:latin typeface="Consolas" panose="020B0609020204030204" pitchFamily="49" charset="0"/>
              </a:rPr>
              <a:t>Component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DD4A68"/>
                </a:solidFill>
                <a:effectLst/>
                <a:latin typeface="Consolas" panose="020B0609020204030204" pitchFamily="49" charset="0"/>
              </a:rPr>
              <a:t>render</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77AA"/>
                </a:solidFill>
                <a:effectLst/>
                <a:latin typeface="Consolas" panose="020B0609020204030204" pitchFamily="49" charset="0"/>
              </a:rPr>
              <a:t>return</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999999"/>
                </a:solidFill>
                <a:effectLst/>
                <a:latin typeface="Consolas" panose="020B0609020204030204" pitchFamily="49" charset="0"/>
              </a:rPr>
              <a:t>	&lt;</a:t>
            </a:r>
            <a:r>
              <a:rPr kumimoji="0" lang="en-US" altLang="en-US" sz="1200" b="0" i="0" u="none" strike="noStrike" cap="none" normalizeH="0" baseline="0" dirty="0">
                <a:ln>
                  <a:noFill/>
                </a:ln>
                <a:solidFill>
                  <a:srgbClr val="990055"/>
                </a:solidFill>
                <a:effectLst/>
                <a:latin typeface="Consolas" panose="020B0609020204030204" pitchFamily="49" charset="0"/>
              </a:rPr>
              <a:t>div</a:t>
            </a:r>
            <a:r>
              <a:rPr kumimoji="0" lang="en-US" altLang="en-US" sz="1200" b="0" i="0" u="none" strike="noStrike" cap="none" normalizeH="0" baseline="0" dirty="0">
                <a:ln>
                  <a:noFill/>
                </a:ln>
                <a:solidFill>
                  <a:srgbClr val="999999"/>
                </a:solidFill>
                <a:effectLst/>
                <a:latin typeface="Consolas" panose="020B0609020204030204" pitchFamily="49" charset="0"/>
              </a:rPr>
              <a:t>&gt;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999999"/>
                </a:solidFill>
                <a:effectLst/>
                <a:latin typeface="Consolas" panose="020B0609020204030204" pitchFamily="49" charset="0"/>
              </a:rPr>
              <a:t>	&lt;</a:t>
            </a:r>
            <a:r>
              <a:rPr kumimoji="0" lang="en-US" altLang="en-US" sz="1200" b="0" i="0" u="none" strike="noStrike" cap="none" normalizeH="0" baseline="0" dirty="0">
                <a:ln>
                  <a:noFill/>
                </a:ln>
                <a:solidFill>
                  <a:srgbClr val="990055"/>
                </a:solidFill>
                <a:effectLst/>
                <a:latin typeface="Consolas" panose="020B0609020204030204" pitchFamily="49" charset="0"/>
              </a:rPr>
              <a:t>h1</a:t>
            </a:r>
            <a:r>
              <a:rPr kumimoji="0" lang="en-US" altLang="en-US" sz="1200" b="0" i="0" u="none" strike="noStrike" cap="none" normalizeH="0" baseline="0" dirty="0">
                <a:ln>
                  <a:noFill/>
                </a:ln>
                <a:solidFill>
                  <a:srgbClr val="999999"/>
                </a:solidFill>
                <a:effectLst/>
                <a:latin typeface="Consolas" panose="020B0609020204030204" pitchFamily="49" charset="0"/>
              </a:rPr>
              <a:t>&gt;</a:t>
            </a:r>
            <a:r>
              <a:rPr kumimoji="0" lang="en-US" altLang="en-US" sz="1200" b="0" i="0" u="none" strike="noStrike" cap="none" normalizeH="0" baseline="0" dirty="0">
                <a:ln>
                  <a:noFill/>
                </a:ln>
                <a:solidFill>
                  <a:srgbClr val="000000"/>
                </a:solidFill>
                <a:effectLst/>
                <a:latin typeface="Consolas" panose="020B0609020204030204" pitchFamily="49" charset="0"/>
              </a:rPr>
              <a:t>Who lives in my garage?</a:t>
            </a:r>
            <a:r>
              <a:rPr kumimoji="0" lang="en-US" altLang="en-US" sz="1200" b="0" i="0" u="none" strike="noStrike" cap="none" normalizeH="0" baseline="0" dirty="0">
                <a:ln>
                  <a:noFill/>
                </a:ln>
                <a:solidFill>
                  <a:srgbClr val="999999"/>
                </a:solidFill>
                <a:effectLst/>
                <a:latin typeface="Consolas" panose="020B0609020204030204" pitchFamily="49" charset="0"/>
              </a:rPr>
              <a:t>&lt;/</a:t>
            </a:r>
            <a:r>
              <a:rPr kumimoji="0" lang="en-US" altLang="en-US" sz="1200" b="0" i="0" u="none" strike="noStrike" cap="none" normalizeH="0" baseline="0" dirty="0">
                <a:ln>
                  <a:noFill/>
                </a:ln>
                <a:solidFill>
                  <a:srgbClr val="990055"/>
                </a:solidFill>
                <a:effectLst/>
                <a:latin typeface="Consolas" panose="020B0609020204030204" pitchFamily="49" charset="0"/>
              </a:rPr>
              <a:t>h1</a:t>
            </a:r>
            <a:r>
              <a:rPr kumimoji="0" lang="en-US" altLang="en-US" sz="1200" b="0" i="0" u="none" strike="noStrike" cap="none" normalizeH="0" baseline="0" dirty="0">
                <a:ln>
                  <a:noFill/>
                </a:ln>
                <a:solidFill>
                  <a:srgbClr val="999999"/>
                </a:solidFill>
                <a:effectLst/>
                <a:latin typeface="Consolas" panose="020B0609020204030204" pitchFamily="49" charset="0"/>
              </a:rPr>
              <a:t>&gt;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999999"/>
                </a:solidFill>
                <a:effectLst/>
                <a:latin typeface="Consolas" panose="020B0609020204030204" pitchFamily="49" charset="0"/>
              </a:rPr>
              <a:t>	&lt;</a:t>
            </a:r>
            <a:r>
              <a:rPr kumimoji="0" lang="en-US" altLang="en-US" sz="1200" b="0" i="0" u="none" strike="noStrike" cap="none" normalizeH="0" baseline="0" dirty="0">
                <a:ln>
                  <a:noFill/>
                </a:ln>
                <a:solidFill>
                  <a:srgbClr val="DD4A68"/>
                </a:solidFill>
                <a:effectLst/>
                <a:latin typeface="Consolas" panose="020B0609020204030204" pitchFamily="49" charset="0"/>
              </a:rPr>
              <a:t>Car</a:t>
            </a:r>
            <a:r>
              <a:rPr kumimoji="0" lang="en-US" altLang="en-US" sz="1200" b="0" i="0" u="none" strike="noStrike" cap="none" normalizeH="0" baseline="0" dirty="0">
                <a:ln>
                  <a:noFill/>
                </a:ln>
                <a:solidFill>
                  <a:srgbClr val="990055"/>
                </a:solidFill>
                <a:effectLst/>
                <a:latin typeface="Consolas" panose="020B0609020204030204" pitchFamily="49" charset="0"/>
              </a:rPr>
              <a:t> </a:t>
            </a:r>
            <a:r>
              <a:rPr kumimoji="0" lang="en-US" altLang="en-US" sz="1200" b="0" i="0" u="none" strike="noStrike" cap="none" normalizeH="0" baseline="0" dirty="0">
                <a:ln>
                  <a:noFill/>
                </a:ln>
                <a:solidFill>
                  <a:srgbClr val="669900"/>
                </a:solidFill>
                <a:effectLst/>
                <a:latin typeface="Consolas" panose="020B0609020204030204" pitchFamily="49" charset="0"/>
              </a:rPr>
              <a:t>brand</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77AA"/>
                </a:solidFill>
                <a:effectLst/>
                <a:latin typeface="Consolas" panose="020B0609020204030204" pitchFamily="49" charset="0"/>
              </a:rPr>
              <a:t>Ford</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990055"/>
                </a:solidFill>
                <a:effectLst/>
                <a:latin typeface="Consolas" panose="020B0609020204030204" pitchFamily="49" charset="0"/>
              </a:rPr>
              <a:t> </a:t>
            </a:r>
            <a:r>
              <a:rPr kumimoji="0" lang="en-US" altLang="en-US" sz="1200" b="0" i="0" u="none" strike="noStrike" cap="none" normalizeH="0" baseline="0" dirty="0">
                <a:ln>
                  <a:noFill/>
                </a:ln>
                <a:solidFill>
                  <a:srgbClr val="999999"/>
                </a:solidFill>
                <a:effectLst/>
                <a:latin typeface="Consolas" panose="020B0609020204030204" pitchFamily="49" charset="0"/>
              </a:rPr>
              <a:t>/&gt;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999999"/>
                </a:solidFill>
                <a:effectLst/>
                <a:latin typeface="Consolas" panose="020B0609020204030204" pitchFamily="49" charset="0"/>
              </a:rPr>
              <a:t>	&lt;/</a:t>
            </a:r>
            <a:r>
              <a:rPr kumimoji="0" lang="en-US" altLang="en-US" sz="1200" b="0" i="0" u="none" strike="noStrike" cap="none" normalizeH="0" baseline="0" dirty="0">
                <a:ln>
                  <a:noFill/>
                </a:ln>
                <a:solidFill>
                  <a:srgbClr val="990055"/>
                </a:solidFill>
                <a:effectLst/>
                <a:latin typeface="Consolas" panose="020B0609020204030204" pitchFamily="49" charset="0"/>
              </a:rPr>
              <a:t>div</a:t>
            </a:r>
            <a:r>
              <a:rPr kumimoji="0" lang="en-US" altLang="en-US" sz="1200" b="0" i="0" u="none" strike="noStrike" cap="none" normalizeH="0" baseline="0" dirty="0">
                <a:ln>
                  <a:noFill/>
                </a:ln>
                <a:solidFill>
                  <a:srgbClr val="999999"/>
                </a:solidFill>
                <a:effectLst/>
                <a:latin typeface="Consolas" panose="020B0609020204030204" pitchFamily="49" charset="0"/>
              </a:rPr>
              <a:t>&gt;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Consolas" panose="020B0609020204030204" pitchFamily="49" charset="0"/>
              </a:rPr>
              <a:t>ReactDOM</a:t>
            </a:r>
            <a:r>
              <a:rPr kumimoji="0" lang="en-US" altLang="en-US" sz="1200" b="0" i="0" u="none" strike="noStrike" cap="none" normalizeH="0" baseline="0" dirty="0" err="1">
                <a:ln>
                  <a:noFill/>
                </a:ln>
                <a:solidFill>
                  <a:srgbClr val="999999"/>
                </a:solidFill>
                <a:effectLst/>
                <a:latin typeface="Consolas" panose="020B0609020204030204" pitchFamily="49" charset="0"/>
              </a:rPr>
              <a:t>.</a:t>
            </a:r>
            <a:r>
              <a:rPr kumimoji="0" lang="en-US" altLang="en-US" sz="1200" b="0" i="0" u="none" strike="noStrike" cap="none" normalizeH="0" baseline="0" dirty="0" err="1">
                <a:ln>
                  <a:noFill/>
                </a:ln>
                <a:solidFill>
                  <a:srgbClr val="DD4A68"/>
                </a:solidFill>
                <a:effectLst/>
                <a:latin typeface="Consolas" panose="020B0609020204030204" pitchFamily="49" charset="0"/>
              </a:rPr>
              <a:t>render</a:t>
            </a:r>
            <a:r>
              <a:rPr kumimoji="0" lang="en-US" altLang="en-US" sz="1200" b="0" i="0" u="none" strike="noStrike" cap="none" normalizeH="0" baseline="0" dirty="0">
                <a:ln>
                  <a:noFill/>
                </a:ln>
                <a:solidFill>
                  <a:srgbClr val="999999"/>
                </a:solidFill>
                <a:effectLst/>
                <a:latin typeface="Consolas" panose="020B0609020204030204" pitchFamily="49" charset="0"/>
              </a:rPr>
              <a:t>(&lt;</a:t>
            </a:r>
            <a:r>
              <a:rPr kumimoji="0" lang="en-US" altLang="en-US" sz="1200" b="0" i="0" u="none" strike="noStrike" cap="none" normalizeH="0" baseline="0" dirty="0">
                <a:ln>
                  <a:noFill/>
                </a:ln>
                <a:solidFill>
                  <a:srgbClr val="DD4A68"/>
                </a:solidFill>
                <a:effectLst/>
                <a:latin typeface="Consolas" panose="020B0609020204030204" pitchFamily="49" charset="0"/>
              </a:rPr>
              <a:t>Garage</a:t>
            </a:r>
            <a:r>
              <a:rPr kumimoji="0" lang="en-US" altLang="en-US" sz="1200" b="0" i="0" u="none" strike="noStrike" cap="none" normalizeH="0" baseline="0" dirty="0">
                <a:ln>
                  <a:noFill/>
                </a:ln>
                <a:solidFill>
                  <a:srgbClr val="990055"/>
                </a:solidFill>
                <a:effectLst/>
                <a:latin typeface="Consolas" panose="020B0609020204030204" pitchFamily="49" charset="0"/>
              </a:rPr>
              <a:t> </a:t>
            </a:r>
            <a:r>
              <a:rPr kumimoji="0" lang="en-US" altLang="en-US" sz="1200" b="0" i="0" u="none" strike="noStrike" cap="none" normalizeH="0" baseline="0" dirty="0">
                <a:ln>
                  <a:noFill/>
                </a:ln>
                <a:solidFill>
                  <a:srgbClr val="999999"/>
                </a:solidFill>
                <a:effectLst/>
                <a:latin typeface="Consolas" panose="020B0609020204030204" pitchFamily="49" charset="0"/>
              </a:rPr>
              <a:t>/&gt;,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rPr>
              <a:t>document</a:t>
            </a:r>
            <a:r>
              <a:rPr kumimoji="0" lang="en-US" altLang="en-US" sz="1200" b="0" i="0" u="none" strike="noStrike" cap="none" normalizeH="0" baseline="0" dirty="0" err="1">
                <a:ln>
                  <a:noFill/>
                </a:ln>
                <a:solidFill>
                  <a:srgbClr val="999999"/>
                </a:solidFill>
                <a:effectLst/>
                <a:latin typeface="Consolas" panose="020B0609020204030204" pitchFamily="49" charset="0"/>
              </a:rPr>
              <a:t>.</a:t>
            </a:r>
            <a:r>
              <a:rPr kumimoji="0" lang="en-US" altLang="en-US" sz="1200" b="0" i="0" u="none" strike="noStrike" cap="none" normalizeH="0" baseline="0" dirty="0" err="1">
                <a:ln>
                  <a:noFill/>
                </a:ln>
                <a:solidFill>
                  <a:srgbClr val="DD4A68"/>
                </a:solidFill>
                <a:effectLst/>
                <a:latin typeface="Consolas" panose="020B0609020204030204" pitchFamily="49" charset="0"/>
              </a:rPr>
              <a:t>getElementById</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669900"/>
                </a:solidFill>
                <a:effectLst/>
                <a:latin typeface="Consolas" panose="020B0609020204030204" pitchFamily="49" charset="0"/>
              </a:rPr>
              <a:t>'root'</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46542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React State</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0"/>
            <a:ext cx="9807035" cy="3820937"/>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ü"/>
            </a:pPr>
            <a:r>
              <a:rPr lang="en-GB" dirty="0"/>
              <a:t>Built in Objects</a:t>
            </a:r>
          </a:p>
          <a:p>
            <a:pPr>
              <a:lnSpc>
                <a:spcPct val="130000"/>
              </a:lnSpc>
              <a:spcBef>
                <a:spcPts val="0"/>
              </a:spcBef>
              <a:buFont typeface="Wingdings" panose="05000000000000000000" pitchFamily="2" charset="2"/>
              <a:buChar char="ü"/>
            </a:pPr>
            <a:r>
              <a:rPr lang="en-GB" dirty="0"/>
              <a:t>Exclusive for each component</a:t>
            </a:r>
          </a:p>
          <a:p>
            <a:pPr>
              <a:lnSpc>
                <a:spcPct val="130000"/>
              </a:lnSpc>
              <a:spcBef>
                <a:spcPts val="0"/>
              </a:spcBef>
              <a:buFont typeface="Wingdings" panose="05000000000000000000" pitchFamily="2" charset="2"/>
              <a:buChar char="ü"/>
            </a:pPr>
            <a:r>
              <a:rPr lang="en-GB" dirty="0"/>
              <a:t>Allows react components to change the output over time</a:t>
            </a:r>
          </a:p>
          <a:p>
            <a:pPr>
              <a:lnSpc>
                <a:spcPct val="130000"/>
              </a:lnSpc>
              <a:spcBef>
                <a:spcPts val="0"/>
              </a:spcBef>
              <a:buFont typeface="Wingdings" panose="05000000000000000000" pitchFamily="2" charset="2"/>
              <a:buChar char="ü"/>
            </a:pPr>
            <a:r>
              <a:rPr lang="en-GB" dirty="0"/>
              <a:t>Triggers the Components to re-enter</a:t>
            </a:r>
          </a:p>
          <a:p>
            <a:pPr>
              <a:lnSpc>
                <a:spcPct val="130000"/>
              </a:lnSpc>
              <a:spcBef>
                <a:spcPts val="0"/>
              </a:spcBef>
              <a:buFont typeface="Wingdings" panose="05000000000000000000" pitchFamily="2" charset="2"/>
              <a:buChar char="ü"/>
            </a:pPr>
            <a:r>
              <a:rPr lang="en-US" dirty="0"/>
              <a:t>When the state object changes, the component re-renders.</a:t>
            </a:r>
            <a:endParaRPr lang="en-GB" dirty="0"/>
          </a:p>
        </p:txBody>
      </p:sp>
    </p:spTree>
    <p:extLst>
      <p:ext uri="{BB962C8B-B14F-4D97-AF65-F5344CB8AC3E}">
        <p14:creationId xmlns:p14="http://schemas.microsoft.com/office/powerpoint/2010/main" val="467853536"/>
      </p:ext>
    </p:extLst>
  </p:cSld>
  <p:clrMapOvr>
    <a:masterClrMapping/>
  </p:clrMapOvr>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1178</TotalTime>
  <Words>2181</Words>
  <Application>Microsoft Office PowerPoint</Application>
  <PresentationFormat>Custom</PresentationFormat>
  <Paragraphs>319</Paragraphs>
  <Slides>25</Slides>
  <Notes>9</Notes>
  <HiddenSlides>0</HiddenSlides>
  <MMClips>0</MMClips>
  <ScaleCrop>false</ScaleCrop>
  <HeadingPairs>
    <vt:vector size="8" baseType="variant">
      <vt:variant>
        <vt:lpstr>Fonts Used</vt:lpstr>
      </vt:variant>
      <vt:variant>
        <vt:i4>12</vt:i4>
      </vt:variant>
      <vt:variant>
        <vt:lpstr>Theme</vt:lpstr>
      </vt:variant>
      <vt:variant>
        <vt:i4>3</vt:i4>
      </vt:variant>
      <vt:variant>
        <vt:lpstr>Embedded OLE Servers</vt:lpstr>
      </vt:variant>
      <vt:variant>
        <vt:i4>1</vt:i4>
      </vt:variant>
      <vt:variant>
        <vt:lpstr>Slide Titles</vt:lpstr>
      </vt:variant>
      <vt:variant>
        <vt:i4>25</vt:i4>
      </vt:variant>
    </vt:vector>
  </HeadingPairs>
  <TitlesOfParts>
    <vt:vector size="41" baseType="lpstr">
      <vt:lpstr>Arial</vt:lpstr>
      <vt:lpstr>Calibri</vt:lpstr>
      <vt:lpstr>Calibri Light</vt:lpstr>
      <vt:lpstr>Consolas</vt:lpstr>
      <vt:lpstr>Proxima Nova Semibold</vt:lpstr>
      <vt:lpstr>Segoe UI</vt:lpstr>
      <vt:lpstr>Segoe UI Black</vt:lpstr>
      <vt:lpstr>Segoe UI Light</vt:lpstr>
      <vt:lpstr>Segoe UI Semibold</vt:lpstr>
      <vt:lpstr>Segoe UI Semilight</vt:lpstr>
      <vt:lpstr>Times New Roman</vt:lpstr>
      <vt:lpstr>Wingdings</vt:lpstr>
      <vt:lpstr>Office 365 PPT Template - 2017</vt:lpstr>
      <vt:lpstr>1_Office 365 PPT Template - 2017</vt:lpstr>
      <vt:lpstr>1_Office Theme</vt:lpstr>
      <vt:lpstr>Acrobat Document</vt:lpstr>
      <vt:lpstr>SharePoint Framework M7</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Demo</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Framework M3 &amp; M4</dc:title>
  <dc:creator>Jenkins</dc:creator>
  <cp:lastModifiedBy>Jenkins</cp:lastModifiedBy>
  <cp:revision>125</cp:revision>
  <dcterms:created xsi:type="dcterms:W3CDTF">2020-06-20T06:26:35Z</dcterms:created>
  <dcterms:modified xsi:type="dcterms:W3CDTF">2021-08-02T08:18:54Z</dcterms:modified>
</cp:coreProperties>
</file>